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6"/>
  </p:notesMasterIdLst>
  <p:handoutMasterIdLst>
    <p:handoutMasterId r:id="rId17"/>
  </p:handoutMasterIdLst>
  <p:sldIdLst>
    <p:sldId id="273" r:id="rId2"/>
    <p:sldId id="310" r:id="rId3"/>
    <p:sldId id="298" r:id="rId4"/>
    <p:sldId id="299" r:id="rId5"/>
    <p:sldId id="300" r:id="rId6"/>
    <p:sldId id="306" r:id="rId7"/>
    <p:sldId id="307" r:id="rId8"/>
    <p:sldId id="301" r:id="rId9"/>
    <p:sldId id="302" r:id="rId10"/>
    <p:sldId id="309" r:id="rId11"/>
    <p:sldId id="303" r:id="rId12"/>
    <p:sldId id="308" r:id="rId13"/>
    <p:sldId id="304" r:id="rId14"/>
    <p:sldId id="305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8642"/>
    <a:srgbClr val="BA957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75" autoAdjust="0"/>
    <p:restoredTop sz="92058" autoAdjust="0"/>
  </p:normalViewPr>
  <p:slideViewPr>
    <p:cSldViewPr snapToGrid="0">
      <p:cViewPr varScale="1">
        <p:scale>
          <a:sx n="68" d="100"/>
          <a:sy n="68" d="100"/>
        </p:scale>
        <p:origin x="-907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218D441-FDD5-408A-9E22-956180C81A7A}" type="datetimeFigureOut">
              <a:rPr lang="en-US"/>
              <a:pPr>
                <a:defRPr/>
              </a:pPr>
              <a:t>7/11/2012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9FFF827-1E14-4E1C-954F-3693997843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B9B226-708B-4212-B4E6-09D3CA1BD942}" type="datetimeFigureOut">
              <a:rPr lang="en-US" smtClean="0"/>
              <a:pPr/>
              <a:t>7/11/2012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E9B74-3EDD-4CFF-BA3D-A9E7B8F1CC6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en-US" sz="1200" dirty="0" smtClean="0"/>
              <a:t>Risk Reduction</a:t>
            </a:r>
          </a:p>
          <a:p>
            <a:pPr lvl="0">
              <a:buNone/>
            </a:pPr>
            <a:r>
              <a:rPr lang="en-US" sz="1200" dirty="0" smtClean="0"/>
              <a:t>Unknowns (Performance – Statistic confidence - </a:t>
            </a:r>
          </a:p>
          <a:p>
            <a:pPr lvl="0">
              <a:buNone/>
            </a:pPr>
            <a:r>
              <a:rPr lang="en-US" sz="1200" dirty="0" smtClean="0"/>
              <a:t>Limited Resources</a:t>
            </a:r>
          </a:p>
          <a:p>
            <a:pPr lvl="0">
              <a:buNone/>
            </a:pPr>
            <a:r>
              <a:rPr lang="en-US" sz="1200" dirty="0" smtClean="0"/>
              <a:t>Constantly changing Configuration (unstable – maturing -</a:t>
            </a:r>
          </a:p>
          <a:p>
            <a:pPr lvl="0">
              <a:buNone/>
            </a:pPr>
            <a:r>
              <a:rPr lang="en-US" sz="1200" dirty="0" smtClean="0"/>
              <a:t>volatile</a:t>
            </a:r>
            <a:endParaRPr lang="en-US" dirty="0" smtClean="0"/>
          </a:p>
          <a:p>
            <a:pPr lvl="0">
              <a:buNone/>
            </a:pPr>
            <a:r>
              <a:rPr lang="en-US" sz="1200" dirty="0" smtClean="0"/>
              <a:t>Present</a:t>
            </a:r>
            <a:r>
              <a:rPr lang="en-US" sz="1200" baseline="0" dirty="0" smtClean="0"/>
              <a:t> the methodology developed and used in the CH-47F RNP RNAV</a:t>
            </a:r>
          </a:p>
          <a:p>
            <a:pPr lvl="0">
              <a:buNone/>
            </a:pPr>
            <a:r>
              <a:rPr lang="en-US" sz="1200" dirty="0" smtClean="0"/>
              <a:t>Paper is to describe the methodology</a:t>
            </a:r>
            <a:endParaRPr lang="en-US" sz="1200" baseline="0" dirty="0" smtClean="0"/>
          </a:p>
          <a:p>
            <a:pPr lvl="0">
              <a:buNone/>
            </a:pPr>
            <a:r>
              <a:rPr lang="en-US" sz="1200" baseline="0" dirty="0" smtClean="0"/>
              <a:t> Equivalent</a:t>
            </a:r>
            <a:r>
              <a:rPr lang="en-US" sz="1200" dirty="0" smtClean="0"/>
              <a:t> </a:t>
            </a:r>
            <a:r>
              <a:rPr lang="en-US" sz="1200" baseline="0" dirty="0" smtClean="0"/>
              <a:t>Level of Safety </a:t>
            </a:r>
            <a:r>
              <a:rPr lang="en-US" sz="1200" baseline="0" smtClean="0"/>
              <a:t>certification process</a:t>
            </a: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E9B74-3EDD-4CFF-BA3D-A9E7B8F1CC62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E9B74-3EDD-4CFF-BA3D-A9E7B8F1CC62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E9B74-3EDD-4CFF-BA3D-A9E7B8F1CC62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74893-9CB1-45B3-AF2A-98A9E1D8A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0"/>
            <a:ext cx="1371600" cy="12954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7848600" cy="8382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2CAD6-91A3-44A2-8748-94574F52ED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9B69D-1A65-4B66-A000-63C10A90F7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94C5F-F3D8-472F-BD1B-49501B2454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FFD62-B762-4C06-B54C-0FCD284CC5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E0979-9031-4E17-8DDD-94374A4597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1A4CEA-4292-4353-8959-364A0FF870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056D8-79A9-49A4-9CB8-F6012B86C9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1D8ED-B654-4456-98DA-768C27099D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0E74D-0374-44EC-9E14-C99C32C6BE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31763"/>
            <a:ext cx="2057400" cy="5994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1763"/>
            <a:ext cx="6019800" cy="5994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EB59F-4439-4C3D-9A49-C1ABD40E01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228600" y="152400"/>
            <a:ext cx="7620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8" descr="ArmyLogo.jpg"/>
          <p:cNvPicPr>
            <a:picLocks noChangeAspect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219200" cy="1219200"/>
          </a:xfrm>
          <a:prstGeom prst="rect">
            <a:avLst/>
          </a:prstGeom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817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23140589-497E-4954-8986-E058E9BC83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0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228600"/>
            <a:ext cx="7924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4478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ts val="0"/>
        </a:spcBef>
        <a:spcAft>
          <a:spcPts val="600"/>
        </a:spcAft>
        <a:buChar char="•"/>
        <a:defRPr sz="3200">
          <a:solidFill>
            <a:srgbClr val="FFFF00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rtl="0" eaLnBrk="0" fontAlgn="base" hangingPunct="0">
        <a:lnSpc>
          <a:spcPct val="110000"/>
        </a:lnSpc>
        <a:spcBef>
          <a:spcPts val="0"/>
        </a:spcBef>
        <a:spcAft>
          <a:spcPts val="600"/>
        </a:spcAft>
        <a:buChar char="–"/>
        <a:defRPr sz="2800">
          <a:solidFill>
            <a:srgbClr val="FFFF00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rtl="0" eaLnBrk="0" fontAlgn="base" hangingPunct="0">
        <a:lnSpc>
          <a:spcPct val="110000"/>
        </a:lnSpc>
        <a:spcBef>
          <a:spcPts val="0"/>
        </a:spcBef>
        <a:spcAft>
          <a:spcPts val="600"/>
        </a:spcAft>
        <a:buChar char="•"/>
        <a:defRPr sz="2400">
          <a:solidFill>
            <a:srgbClr val="FFFF00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rtl="0" eaLnBrk="0" fontAlgn="base" hangingPunct="0">
        <a:lnSpc>
          <a:spcPct val="110000"/>
        </a:lnSpc>
        <a:spcBef>
          <a:spcPts val="0"/>
        </a:spcBef>
        <a:spcAft>
          <a:spcPts val="600"/>
        </a:spcAft>
        <a:buChar char="–"/>
        <a:defRPr sz="2000">
          <a:solidFill>
            <a:srgbClr val="FFFF00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rtl="0" eaLnBrk="0" fontAlgn="base" hangingPunct="0">
        <a:lnSpc>
          <a:spcPct val="110000"/>
        </a:lnSpc>
        <a:spcBef>
          <a:spcPts val="0"/>
        </a:spcBef>
        <a:spcAft>
          <a:spcPts val="600"/>
        </a:spcAft>
        <a:buChar char="»"/>
        <a:defRPr sz="2000">
          <a:solidFill>
            <a:srgbClr val="FFFF00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0" y="4419600"/>
            <a:ext cx="91440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3581400" y="2320925"/>
            <a:ext cx="19812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2000" b="1" i="1" dirty="0" smtClean="0">
                <a:solidFill>
                  <a:srgbClr val="FFFF00"/>
                </a:solidFill>
              </a:rPr>
              <a:t>3 May </a:t>
            </a:r>
            <a:r>
              <a:rPr lang="en-US" sz="2000" b="1" i="1" dirty="0">
                <a:solidFill>
                  <a:srgbClr val="FFFF00"/>
                </a:solidFill>
              </a:rPr>
              <a:t>2011</a:t>
            </a:r>
          </a:p>
        </p:txBody>
      </p:sp>
      <p:pic>
        <p:nvPicPr>
          <p:cNvPr id="4108" name="Picture 18" descr="Header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7401"/>
            <a:ext cx="9144000" cy="111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9" name="Picture 19" descr="logo_steel_shad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492500"/>
            <a:ext cx="17526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2" name="Picture 20" descr="AMRDE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47013" y="3373438"/>
            <a:ext cx="990600" cy="965200"/>
          </a:xfrm>
          <a:prstGeom prst="rect">
            <a:avLst/>
          </a:prstGeom>
          <a:noFill/>
          <a:effectLst>
            <a:outerShdw dist="12700" dir="2700000" algn="ctr" rotWithShape="0">
              <a:srgbClr val="808080">
                <a:alpha val="75000"/>
              </a:srgbClr>
            </a:outerShdw>
          </a:effectLst>
        </p:spPr>
      </p:pic>
      <p:sp>
        <p:nvSpPr>
          <p:cNvPr id="4111" name="Rectangle 21"/>
          <p:cNvSpPr>
            <a:spLocks noGrp="1" noChangeArrowheads="1"/>
          </p:cNvSpPr>
          <p:nvPr>
            <p:ph type="title"/>
          </p:nvPr>
        </p:nvSpPr>
        <p:spPr>
          <a:xfrm>
            <a:off x="1905000" y="3373438"/>
            <a:ext cx="5867400" cy="990600"/>
          </a:xfrm>
          <a:noFill/>
        </p:spPr>
        <p:txBody>
          <a:bodyPr/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Aviation Engineering Directorate</a:t>
            </a:r>
          </a:p>
        </p:txBody>
      </p:sp>
      <p:sp>
        <p:nvSpPr>
          <p:cNvPr id="4112" name="WordArt 22"/>
          <p:cNvSpPr>
            <a:spLocks noChangeArrowheads="1" noChangeShapeType="1" noTextEdit="1"/>
          </p:cNvSpPr>
          <p:nvPr/>
        </p:nvSpPr>
        <p:spPr bwMode="auto">
          <a:xfrm>
            <a:off x="228600" y="1676400"/>
            <a:ext cx="8610600" cy="2895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2963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317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12700" algn="ctr" rotWithShape="0">
                    <a:schemeClr val="tx1"/>
                  </a:outerShdw>
                </a:effectLst>
                <a:latin typeface="Times New Roman"/>
                <a:cs typeface="Times New Roman"/>
              </a:rPr>
              <a:t>End Game Qualification Methodology</a:t>
            </a:r>
          </a:p>
          <a:p>
            <a:pPr algn="ctr"/>
            <a:r>
              <a:rPr lang="en-US" sz="3600" b="1" kern="10" dirty="0" smtClean="0">
                <a:ln w="317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12700" algn="ctr" rotWithShape="0">
                    <a:schemeClr val="tx1"/>
                  </a:outerShdw>
                </a:effectLst>
                <a:latin typeface="Times New Roman"/>
                <a:cs typeface="Times New Roman"/>
              </a:rPr>
              <a:t>for</a:t>
            </a:r>
          </a:p>
          <a:p>
            <a:pPr algn="ctr"/>
            <a:r>
              <a:rPr lang="en-US" sz="3600" b="1" kern="10" dirty="0" smtClean="0">
                <a:ln w="317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12700" algn="ctr" rotWithShape="0">
                    <a:schemeClr val="tx1"/>
                  </a:outerShdw>
                </a:effectLst>
                <a:latin typeface="Times New Roman"/>
                <a:cs typeface="Times New Roman"/>
              </a:rPr>
              <a:t>Rotorcraft Actual Navigational Performance</a:t>
            </a:r>
            <a:endParaRPr lang="en-US" sz="3600" b="1" kern="10" dirty="0">
              <a:ln w="3175">
                <a:noFill/>
                <a:round/>
                <a:headEnd/>
                <a:tailEnd/>
              </a:ln>
              <a:solidFill>
                <a:srgbClr val="FFFF00"/>
              </a:solidFill>
              <a:effectLst>
                <a:outerShdw dist="12700" algn="ctr" rotWithShape="0">
                  <a:schemeClr val="tx1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22000">
                <a:schemeClr val="bg1"/>
              </a:gs>
              <a:gs pos="50000">
                <a:schemeClr val="bg1"/>
              </a:gs>
              <a:gs pos="75000">
                <a:schemeClr val="bg1"/>
              </a:gs>
              <a:gs pos="100000">
                <a:srgbClr val="2A8642"/>
              </a:gs>
            </a:gsLst>
            <a:lin ang="108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9" name="Picture 6" descr="chinook_logo_250x250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45196" y="5791200"/>
            <a:ext cx="958580" cy="958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11"/>
          <p:cNvSpPr>
            <a:spLocks noGrp="1" noChangeArrowheads="1"/>
          </p:cNvSpPr>
          <p:nvPr>
            <p:ph type="title"/>
          </p:nvPr>
        </p:nvSpPr>
        <p:spPr>
          <a:xfrm>
            <a:off x="1143000" y="5715000"/>
            <a:ext cx="7010400" cy="1110980"/>
          </a:xfrm>
          <a:noFill/>
        </p:spPr>
        <p:txBody>
          <a:bodyPr/>
          <a:lstStyle/>
          <a:p>
            <a:r>
              <a:rPr lang="en-US" sz="2800" b="1" smtClean="0">
                <a:solidFill>
                  <a:schemeClr val="tx1"/>
                </a:solidFill>
              </a:rPr>
              <a:t>Cargo Helicopters</a:t>
            </a:r>
            <a:br>
              <a:rPr lang="en-US" sz="2800" b="1" smtClean="0">
                <a:solidFill>
                  <a:schemeClr val="tx1"/>
                </a:solidFill>
              </a:rPr>
            </a:br>
            <a:r>
              <a:rPr lang="en-US" sz="2800" b="1" smtClean="0">
                <a:solidFill>
                  <a:schemeClr val="tx1"/>
                </a:solidFill>
              </a:rPr>
              <a:t>Project </a:t>
            </a:r>
            <a:r>
              <a:rPr lang="en-US" sz="2800" b="1" dirty="0" smtClean="0">
                <a:solidFill>
                  <a:schemeClr val="tx1"/>
                </a:solidFill>
              </a:rPr>
              <a:t>Management Office</a:t>
            </a:r>
          </a:p>
        </p:txBody>
      </p:sp>
      <p:pic>
        <p:nvPicPr>
          <p:cNvPr id="20" name="Content Placeholder 3" descr="PEO AVN logo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95" y="5801969"/>
            <a:ext cx="929005" cy="937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sanfilippoc\Desktop\SURVICE_295_300_DP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24200" y="4592638"/>
            <a:ext cx="2916238" cy="969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3581400" y="2320925"/>
            <a:ext cx="19812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2000" b="1" i="1" dirty="0" smtClean="0">
                <a:solidFill>
                  <a:srgbClr val="FFFF00"/>
                </a:solidFill>
              </a:rPr>
              <a:t>3 May </a:t>
            </a:r>
            <a:r>
              <a:rPr lang="en-US" sz="2000" b="1" i="1" dirty="0">
                <a:solidFill>
                  <a:srgbClr val="FFFF00"/>
                </a:solidFill>
              </a:rPr>
              <a:t>2011</a:t>
            </a:r>
          </a:p>
        </p:txBody>
      </p:sp>
      <p:sp>
        <p:nvSpPr>
          <p:cNvPr id="4112" name="WordArt 22"/>
          <p:cNvSpPr>
            <a:spLocks noChangeArrowheads="1" noChangeShapeType="1" noTextEdit="1"/>
          </p:cNvSpPr>
          <p:nvPr/>
        </p:nvSpPr>
        <p:spPr bwMode="auto">
          <a:xfrm>
            <a:off x="228600" y="1676400"/>
            <a:ext cx="8610600" cy="2895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2963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317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12700" algn="ctr" rotWithShape="0">
                    <a:schemeClr val="tx1"/>
                  </a:outerShdw>
                </a:effectLst>
                <a:latin typeface="Times New Roman"/>
                <a:cs typeface="Times New Roman"/>
              </a:rPr>
              <a:t>End Game Qualification Methodology</a:t>
            </a:r>
          </a:p>
          <a:p>
            <a:pPr algn="ctr"/>
            <a:r>
              <a:rPr lang="en-US" sz="3600" b="1" kern="10" dirty="0" smtClean="0">
                <a:ln w="317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12700" algn="ctr" rotWithShape="0">
                    <a:schemeClr val="tx1"/>
                  </a:outerShdw>
                </a:effectLst>
                <a:latin typeface="Times New Roman"/>
                <a:cs typeface="Times New Roman"/>
              </a:rPr>
              <a:t>for</a:t>
            </a:r>
          </a:p>
          <a:p>
            <a:pPr algn="ctr"/>
            <a:r>
              <a:rPr lang="en-US" sz="3600" b="1" kern="10" dirty="0" smtClean="0">
                <a:ln w="317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12700" algn="ctr" rotWithShape="0">
                    <a:schemeClr val="tx1"/>
                  </a:outerShdw>
                </a:effectLst>
                <a:latin typeface="Times New Roman"/>
                <a:cs typeface="Times New Roman"/>
              </a:rPr>
              <a:t>Rotorcraft Actual Navigational Performance</a:t>
            </a:r>
            <a:endParaRPr lang="en-US" sz="3600" b="1" kern="10" dirty="0">
              <a:ln w="3175">
                <a:noFill/>
                <a:round/>
                <a:headEnd/>
                <a:tailEnd/>
              </a:ln>
              <a:solidFill>
                <a:srgbClr val="FFFF00"/>
              </a:solidFill>
              <a:effectLst>
                <a:outerShdw dist="12700" algn="ctr" rotWithShape="0">
                  <a:schemeClr val="tx1"/>
                </a:outerShdw>
              </a:effectLst>
              <a:latin typeface="Times New Roman"/>
              <a:cs typeface="Times New Roman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2514600" y="2743200"/>
            <a:ext cx="4114800" cy="4114800"/>
            <a:chOff x="2514600" y="2743200"/>
            <a:chExt cx="4114800" cy="4114800"/>
          </a:xfrm>
        </p:grpSpPr>
        <p:sp>
          <p:nvSpPr>
            <p:cNvPr id="17" name="Oval 16"/>
            <p:cNvSpPr/>
            <p:nvPr/>
          </p:nvSpPr>
          <p:spPr bwMode="auto">
            <a:xfrm>
              <a:off x="3048000" y="3276600"/>
              <a:ext cx="3048000" cy="29718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24578" name="Picture 2" descr="C:\Users\sanfilippoc\Desktop\Army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14600" y="2743200"/>
              <a:ext cx="4114800" cy="41148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Purpose/Intent</a:t>
            </a:r>
          </a:p>
          <a:p>
            <a:pPr lvl="0"/>
            <a:r>
              <a:rPr lang="en-US" dirty="0" smtClean="0"/>
              <a:t>Requirement Extraction</a:t>
            </a:r>
          </a:p>
          <a:p>
            <a:pPr lvl="0"/>
            <a:r>
              <a:rPr lang="en-US" dirty="0" smtClean="0"/>
              <a:t>Methodology Development</a:t>
            </a:r>
          </a:p>
          <a:p>
            <a:pPr lvl="0"/>
            <a:r>
              <a:rPr lang="en-US" dirty="0" smtClean="0"/>
              <a:t>Methodology Implementation</a:t>
            </a:r>
          </a:p>
          <a:p>
            <a:pPr lvl="0"/>
            <a:r>
              <a:rPr lang="en-US" smtClean="0"/>
              <a:t>Methodology Evaluation</a:t>
            </a:r>
            <a:endParaRPr lang="en-US" dirty="0" smtClean="0"/>
          </a:p>
          <a:p>
            <a:pPr lvl="0"/>
            <a:r>
              <a:rPr lang="en-US" dirty="0" smtClean="0"/>
              <a:t>Conclusions/Summary</a:t>
            </a:r>
          </a:p>
          <a:p>
            <a:pPr lvl="0"/>
            <a:r>
              <a:rPr lang="en-US" dirty="0" smtClean="0"/>
              <a:t>Contact</a:t>
            </a:r>
            <a:r>
              <a:rPr lang="en-US" baseline="0" dirty="0" smtClean="0"/>
              <a:t> Info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Purpose/Intent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en-US" dirty="0" smtClean="0"/>
              <a:t>Share with the community a methodology suitable for use with a continuously maturing system in a high cost environment, which requires high fidelity analysis from the relatively small sample sizes available for certification.</a:t>
            </a:r>
          </a:p>
          <a:p>
            <a:pPr lvl="0">
              <a:buNone/>
            </a:pPr>
            <a:endParaRPr lang="en-US" sz="1700" dirty="0" smtClean="0"/>
          </a:p>
          <a:p>
            <a:pPr lvl="0">
              <a:buNone/>
            </a:pPr>
            <a:endParaRPr lang="en-US" sz="17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Requirements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Army Requirements</a:t>
            </a:r>
          </a:p>
          <a:p>
            <a:pPr lvl="1"/>
            <a:r>
              <a:rPr lang="en-US" smtClean="0"/>
              <a:t>Operation in civil airspace during peacetime</a:t>
            </a:r>
          </a:p>
          <a:p>
            <a:pPr lvl="2"/>
            <a:r>
              <a:rPr lang="en-US" smtClean="0"/>
              <a:t>Clearance/conformance/safety</a:t>
            </a:r>
          </a:p>
          <a:p>
            <a:pPr lvl="1"/>
            <a:r>
              <a:rPr lang="en-US" smtClean="0"/>
              <a:t>Operation </a:t>
            </a:r>
            <a:r>
              <a:rPr lang="en-US" dirty="0" smtClean="0"/>
              <a:t>in DVE (“Brown-out”)</a:t>
            </a:r>
          </a:p>
          <a:p>
            <a:pPr lvl="2"/>
            <a:r>
              <a:rPr lang="en-US" dirty="0" smtClean="0"/>
              <a:t>Precision movements (sling load ops)</a:t>
            </a:r>
          </a:p>
          <a:p>
            <a:pPr lvl="2"/>
            <a:r>
              <a:rPr lang="en-US" smtClean="0"/>
              <a:t>Operations </a:t>
            </a:r>
            <a:r>
              <a:rPr lang="en-US" dirty="0" smtClean="0"/>
              <a:t>w/o </a:t>
            </a:r>
            <a:r>
              <a:rPr lang="en-US" smtClean="0"/>
              <a:t>controller support</a:t>
            </a:r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077200" y="99060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FFFF00"/>
                </a:solidFill>
              </a:rPr>
              <a:t>1 of 2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Requirements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smtClean="0"/>
              <a:t>Civil Airspace Requirements</a:t>
            </a:r>
            <a:endParaRPr lang="en-US" dirty="0" smtClean="0"/>
          </a:p>
          <a:p>
            <a:pPr lvl="1"/>
            <a:r>
              <a:rPr lang="en-US" smtClean="0"/>
              <a:t>Future - Performance Based Nav (“Free-Flight”)</a:t>
            </a:r>
            <a:endParaRPr lang="en-US" dirty="0" smtClean="0"/>
          </a:p>
          <a:p>
            <a:pPr lvl="1"/>
            <a:r>
              <a:rPr lang="en-US" smtClean="0"/>
              <a:t>Current – RCTA D.O. 236 Minimum Requirements for Operation in RNP RNAV Airspace</a:t>
            </a:r>
          </a:p>
          <a:p>
            <a:pPr lvl="0"/>
            <a:r>
              <a:rPr lang="en-US" smtClean="0"/>
              <a:t>Rockwell Collins CH-47F Preliminary Analysis</a:t>
            </a:r>
          </a:p>
          <a:p>
            <a:pPr lvl="1"/>
            <a:r>
              <a:rPr lang="en-US" smtClean="0"/>
              <a:t>Components of Total System Error</a:t>
            </a:r>
          </a:p>
          <a:p>
            <a:pPr lvl="1"/>
            <a:r>
              <a:rPr lang="en-US" smtClean="0"/>
              <a:t>Analysis of Individual Error Components </a:t>
            </a:r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077200" y="99060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FFFF00"/>
                </a:solidFill>
              </a:rPr>
              <a:t>2 of 2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Legacy</a:t>
            </a:r>
          </a:p>
          <a:p>
            <a:pPr lvl="1"/>
            <a:r>
              <a:rPr lang="en-US" smtClean="0"/>
              <a:t>WBS, decompose and build test data package</a:t>
            </a:r>
            <a:endParaRPr lang="en-US" dirty="0" smtClean="0"/>
          </a:p>
          <a:p>
            <a:pPr lvl="1"/>
            <a:r>
              <a:rPr lang="en-US" smtClean="0"/>
              <a:t>Level of Performance, sample testing and statistical confidence as data set (RNP-10)</a:t>
            </a: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8077200" y="99060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FFFF00"/>
                </a:solidFill>
              </a:rPr>
              <a:t>1 of 2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“End Game”</a:t>
            </a:r>
            <a:endParaRPr lang="en-US" dirty="0" smtClean="0"/>
          </a:p>
          <a:p>
            <a:pPr lvl="1"/>
            <a:r>
              <a:rPr lang="en-US" smtClean="0"/>
              <a:t>Hypothesis: Performance Failure</a:t>
            </a:r>
          </a:p>
          <a:p>
            <a:pPr lvl="2"/>
            <a:r>
              <a:rPr lang="en-US" smtClean="0"/>
              <a:t>Variability unrestrained</a:t>
            </a:r>
          </a:p>
          <a:p>
            <a:pPr lvl="2"/>
            <a:r>
              <a:rPr lang="en-US" smtClean="0"/>
              <a:t>Distribution unknown</a:t>
            </a:r>
          </a:p>
          <a:p>
            <a:pPr lvl="1"/>
            <a:r>
              <a:rPr lang="en-US" smtClean="0"/>
              <a:t>Focus on Risk Reduction for cost and schedule</a:t>
            </a:r>
            <a:endParaRPr lang="en-US" dirty="0" smtClean="0"/>
          </a:p>
          <a:p>
            <a:pPr lvl="2"/>
            <a:r>
              <a:rPr lang="en-US" smtClean="0"/>
              <a:t>Data collection required exceeds for this analysis</a:t>
            </a:r>
          </a:p>
          <a:p>
            <a:pPr lvl="2"/>
            <a:r>
              <a:rPr lang="en-US" smtClean="0"/>
              <a:t>Sample Size                      where</a:t>
            </a:r>
            <a:endParaRPr lang="en-US" dirty="0" smtClean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3165720" y="4800600"/>
            <a:ext cx="2494086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477000" y="5029200"/>
            <a:ext cx="241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553200" y="6019800"/>
            <a:ext cx="1447800" cy="57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8077200" y="99060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FFFF00"/>
                </a:solidFill>
              </a:rPr>
              <a:t>2 of 2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Preliminary </a:t>
            </a:r>
            <a:r>
              <a:rPr lang="en-US" smtClean="0"/>
              <a:t>RNP Analysis</a:t>
            </a:r>
          </a:p>
          <a:p>
            <a:pPr lvl="1"/>
            <a:r>
              <a:rPr lang="en-US" smtClean="0"/>
              <a:t>Total System Error</a:t>
            </a:r>
          </a:p>
          <a:p>
            <a:pPr lvl="1"/>
            <a:r>
              <a:rPr lang="en-US" smtClean="0"/>
              <a:t>Sample Size Assessment</a:t>
            </a:r>
            <a:endParaRPr lang="en-US" dirty="0" smtClean="0"/>
          </a:p>
          <a:p>
            <a:pPr lvl="0"/>
            <a:r>
              <a:rPr lang="en-US" smtClean="0"/>
              <a:t>End Game Accuracy Data Collection</a:t>
            </a:r>
          </a:p>
          <a:p>
            <a:pPr lvl="1"/>
            <a:r>
              <a:rPr lang="en-US" smtClean="0"/>
              <a:t>Flight Operations</a:t>
            </a:r>
          </a:p>
          <a:p>
            <a:pPr lvl="1"/>
            <a:r>
              <a:rPr lang="en-US" smtClean="0"/>
              <a:t>Instrumentation (Independent Sensor &amp; Data Recording)</a:t>
            </a:r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077200" y="99060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FFFF00"/>
                </a:solidFill>
              </a:rPr>
              <a:t>1 of 2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Modified Legacy Testing</a:t>
            </a:r>
          </a:p>
          <a:p>
            <a:pPr lvl="1"/>
            <a:r>
              <a:rPr lang="en-US" smtClean="0"/>
              <a:t>Box to Subsystem to System</a:t>
            </a:r>
          </a:p>
          <a:p>
            <a:pPr lvl="1"/>
            <a:r>
              <a:rPr lang="en-US" smtClean="0"/>
              <a:t>Cost v. Data Collection v. Analysis</a:t>
            </a:r>
          </a:p>
          <a:p>
            <a:r>
              <a:rPr lang="en-US" smtClean="0"/>
              <a:t>Final analysis</a:t>
            </a:r>
          </a:p>
          <a:p>
            <a:pPr lvl="1"/>
            <a:r>
              <a:rPr lang="en-US" smtClean="0"/>
              <a:t>Putting It All Together</a:t>
            </a:r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077200" y="99060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FFFF00"/>
                </a:solidFill>
              </a:rPr>
              <a:t>2 of 2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Methodology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229600" cy="51816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smtClean="0"/>
              <a:t>“End Game”</a:t>
            </a:r>
            <a:endParaRPr lang="en-US" dirty="0" smtClean="0"/>
          </a:p>
          <a:p>
            <a:pPr lvl="1"/>
            <a:r>
              <a:rPr lang="en-US" dirty="0" smtClean="0"/>
              <a:t>Verification of sample size</a:t>
            </a:r>
          </a:p>
          <a:p>
            <a:pPr lvl="2"/>
            <a:r>
              <a:rPr lang="en-US" smtClean="0"/>
              <a:t>Population test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dirty="0" smtClean="0"/>
          </a:p>
          <a:p>
            <a:pPr lvl="1"/>
            <a:r>
              <a:rPr lang="en-US" dirty="0" smtClean="0"/>
              <a:t>Optimize </a:t>
            </a:r>
            <a:r>
              <a:rPr lang="en-US" smtClean="0"/>
              <a:t>the data (minimal unrecoverable resouce usage)</a:t>
            </a:r>
          </a:p>
          <a:p>
            <a:pPr lvl="2"/>
            <a:r>
              <a:rPr lang="en-US" smtClean="0"/>
              <a:t>Multi use / Reuse  (for Requirement Assessment)</a:t>
            </a:r>
          </a:p>
          <a:p>
            <a:pPr lvl="2"/>
            <a:r>
              <a:rPr lang="en-US" smtClean="0"/>
              <a:t>Aggregation of analytical components</a:t>
            </a:r>
          </a:p>
          <a:p>
            <a:pPr lvl="2"/>
            <a:r>
              <a:rPr lang="en-US" smtClean="0"/>
              <a:t>Consolidated Planning (HW, SW, Labs, and Data Analysis)</a:t>
            </a:r>
          </a:p>
          <a:p>
            <a:pPr lvl="2"/>
            <a:r>
              <a:rPr lang="en-US" smtClean="0"/>
              <a:t>Risk Reduction (number of requirements met, sensor, fms, </a:t>
            </a:r>
          </a:p>
          <a:p>
            <a:pPr lvl="2"/>
            <a:r>
              <a:rPr lang="en-US" smtClean="0"/>
              <a:t>Cost reduction/avoidance (See all above) </a:t>
            </a:r>
            <a:endParaRPr lang="en-US" dirty="0" smtClean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105400" y="1981200"/>
            <a:ext cx="3683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8077200" y="99060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FFFF00"/>
                </a:solidFill>
              </a:rPr>
              <a:t>1 of 2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Methodology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229600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Final analysis</a:t>
            </a:r>
          </a:p>
          <a:p>
            <a:pPr lvl="1"/>
            <a:r>
              <a:rPr lang="en-US" smtClean="0"/>
              <a:t>Population test</a:t>
            </a:r>
          </a:p>
          <a:p>
            <a:pPr lvl="2"/>
            <a:r>
              <a:rPr lang="en-US" smtClean="0"/>
              <a:t>Expandable data set for additional applicability</a:t>
            </a:r>
          </a:p>
          <a:p>
            <a:pPr lvl="1"/>
            <a:r>
              <a:rPr lang="en-US" smtClean="0"/>
              <a:t>Qualification Statement</a:t>
            </a:r>
          </a:p>
          <a:p>
            <a:pPr lvl="2"/>
            <a:r>
              <a:rPr lang="en-US" smtClean="0"/>
              <a:t>Confidence in Results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77200" y="99060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FFFF00"/>
                </a:solidFill>
              </a:rPr>
              <a:t>2 of 2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Conclusions/Summary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mtClean="0"/>
              <a:t>“End Game” Methodology has applicability beyond current use on CH-47F Helicopter</a:t>
            </a:r>
          </a:p>
          <a:p>
            <a:pPr lvl="1"/>
            <a:r>
              <a:rPr lang="en-US" smtClean="0"/>
              <a:t>CH-47F is only first of several U.S Army Helicopters to seek RNP RNAV Certification</a:t>
            </a:r>
          </a:p>
          <a:p>
            <a:pPr lvl="1">
              <a:buNone/>
            </a:pPr>
            <a:endParaRPr lang="en-US" smtClean="0"/>
          </a:p>
          <a:p>
            <a:r>
              <a:rPr lang="en-US" smtClean="0"/>
              <a:t>Provides a more understandable  and programmatically palatable method through which to obtain management support for statistical analysis efforts</a:t>
            </a:r>
          </a:p>
          <a:p>
            <a:pPr lvl="1">
              <a:buNone/>
            </a:pPr>
            <a:endParaRPr lang="en-US" smtClean="0"/>
          </a:p>
          <a:p>
            <a:r>
              <a:rPr lang="en-US" smtClean="0"/>
              <a:t>Methodology is under test by PM Cargo Helicopters</a:t>
            </a:r>
          </a:p>
          <a:p>
            <a:pPr lvl="1"/>
            <a:r>
              <a:rPr lang="en-US" smtClean="0"/>
              <a:t>Results to be published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Contact</a:t>
            </a:r>
            <a:r>
              <a:rPr lang="en-US" baseline="0" smtClean="0"/>
              <a:t>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Graham Emore</a:t>
            </a:r>
          </a:p>
          <a:p>
            <a:pPr lvl="1">
              <a:buNone/>
            </a:pPr>
            <a:r>
              <a:rPr lang="en-US" sz="2400" smtClean="0"/>
              <a:t>US Army, AMRDEC, Aviation Engineering Directorate</a:t>
            </a:r>
            <a:endParaRPr lang="en-US" smtClean="0"/>
          </a:p>
          <a:p>
            <a:pPr lvl="1">
              <a:buNone/>
            </a:pPr>
            <a:r>
              <a:rPr lang="en-US" smtClean="0"/>
              <a:t>graham.emore@us.army.mil</a:t>
            </a:r>
          </a:p>
          <a:p>
            <a:r>
              <a:rPr lang="en-US" smtClean="0"/>
              <a:t>Mark Gulley</a:t>
            </a:r>
          </a:p>
          <a:p>
            <a:pPr lvl="1">
              <a:buNone/>
            </a:pPr>
            <a:r>
              <a:rPr lang="en-US" sz="2400" smtClean="0"/>
              <a:t>SURVICE Engineering Company</a:t>
            </a:r>
          </a:p>
          <a:p>
            <a:pPr lvl="1">
              <a:buNone/>
            </a:pPr>
            <a:r>
              <a:rPr lang="en-US" smtClean="0"/>
              <a:t>mark.gulley@survice.com</a:t>
            </a:r>
          </a:p>
          <a:p>
            <a:r>
              <a:rPr lang="en-US" smtClean="0"/>
              <a:t>Charles SanFilippo</a:t>
            </a:r>
          </a:p>
          <a:p>
            <a:pPr lvl="1">
              <a:buNone/>
            </a:pPr>
            <a:r>
              <a:rPr lang="en-US" sz="2400" smtClean="0"/>
              <a:t>US Army, PEO Avn, PM Cargo Helicopters</a:t>
            </a:r>
            <a:endParaRPr lang="en-US" smtClean="0"/>
          </a:p>
          <a:p>
            <a:pPr lvl="1">
              <a:buNone/>
            </a:pPr>
            <a:r>
              <a:rPr lang="en-US" smtClean="0"/>
              <a:t>charles-sanfilippo@us.army.mil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</TotalTime>
  <Words>445</Words>
  <Application>Microsoft Office PowerPoint</Application>
  <PresentationFormat>On-screen Show (4:3)</PresentationFormat>
  <Paragraphs>112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Default Design</vt:lpstr>
      <vt:lpstr>Aviation Engineering Directorate</vt:lpstr>
      <vt:lpstr>Slide 2</vt:lpstr>
      <vt:lpstr>Agenda</vt:lpstr>
      <vt:lpstr>Purpose/Intent</vt:lpstr>
      <vt:lpstr>Requirements Extraction</vt:lpstr>
      <vt:lpstr>Requirements Extraction</vt:lpstr>
      <vt:lpstr>Methodology Development</vt:lpstr>
      <vt:lpstr>Methodology Development</vt:lpstr>
      <vt:lpstr>Methodology Implementation</vt:lpstr>
      <vt:lpstr>Methodology Implementation</vt:lpstr>
      <vt:lpstr>Methodology Evaluation</vt:lpstr>
      <vt:lpstr>Methodology Evaluation</vt:lpstr>
      <vt:lpstr>Conclusions/Summary</vt:lpstr>
      <vt:lpstr>Contact Info</vt:lpstr>
    </vt:vector>
  </TitlesOfParts>
  <Company>U.S. Army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Test Status Review</dc:title>
  <dc:subject>CH-47F</dc:subject>
  <dc:creator>Charles SanFilippo</dc:creator>
  <cp:lastModifiedBy>justine.smith</cp:lastModifiedBy>
  <cp:revision>59</cp:revision>
  <cp:lastPrinted>1601-01-01T00:00:00Z</cp:lastPrinted>
  <dcterms:created xsi:type="dcterms:W3CDTF">1601-01-01T00:00:00Z</dcterms:created>
  <dcterms:modified xsi:type="dcterms:W3CDTF">2012-07-11T16:20:11Z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