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256" r:id="rId5"/>
    <p:sldId id="270" r:id="rId6"/>
    <p:sldId id="271" r:id="rId7"/>
    <p:sldId id="277" r:id="rId8"/>
    <p:sldId id="280" r:id="rId9"/>
    <p:sldId id="278" r:id="rId10"/>
    <p:sldId id="272" r:id="rId11"/>
    <p:sldId id="275" r:id="rId12"/>
    <p:sldId id="276" r:id="rId13"/>
    <p:sldId id="259" r:id="rId14"/>
    <p:sldId id="267" r:id="rId15"/>
    <p:sldId id="260" r:id="rId16"/>
    <p:sldId id="268" r:id="rId17"/>
    <p:sldId id="269" r:id="rId18"/>
    <p:sldId id="263" r:id="rId19"/>
    <p:sldId id="279" r:id="rId20"/>
    <p:sldId id="281" r:id="rId21"/>
    <p:sldId id="262" r:id="rId22"/>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CCFFFF"/>
    <a:srgbClr val="CCFFCC"/>
    <a:srgbClr val="CCECFF"/>
    <a:srgbClr val="00CC00"/>
    <a:srgbClr val="00FF00"/>
    <a:srgbClr val="FFFF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288" autoAdjust="0"/>
  </p:normalViewPr>
  <p:slideViewPr>
    <p:cSldViewPr>
      <p:cViewPr>
        <p:scale>
          <a:sx n="100" d="100"/>
          <a:sy n="100" d="100"/>
        </p:scale>
        <p:origin x="-1944" y="-21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oleObject" Target="file:///C:\Documents%20and%20Settings\katie.hill\Desktop\AMSAA%20Tent%20Study\briefing\charts.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C:\Documents%20and%20Settings\katie.hill\Desktop\AMSAA%20Tent%20Study\briefing\charts.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C:\Documents%20and%20Settings\katie.hill\Desktop\AMSAA%20Tent%20Study\briefing\charts.xlsx"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plotArea>
      <c:layout/>
      <c:scatterChart>
        <c:scatterStyle val="lineMarker"/>
        <c:ser>
          <c:idx val="0"/>
          <c:order val="0"/>
          <c:tx>
            <c:strRef>
              <c:f>Sheet1!$B$2</c:f>
              <c:strCache>
                <c:ptCount val="1"/>
                <c:pt idx="0">
                  <c:v>Intelligence</c:v>
                </c:pt>
              </c:strCache>
            </c:strRef>
          </c:tx>
          <c:spPr>
            <a:ln w="28575">
              <a:noFill/>
            </a:ln>
          </c:spPr>
          <c:xVal>
            <c:numRef>
              <c:f>Sheet1!$A$3:$A$11</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Sheet1!$B$3:$B$11</c:f>
              <c:numCache>
                <c:formatCode>0.00</c:formatCode>
                <c:ptCount val="9"/>
                <c:pt idx="0">
                  <c:v>5.2294320000000001</c:v>
                </c:pt>
                <c:pt idx="1">
                  <c:v>4.7549653333333337</c:v>
                </c:pt>
                <c:pt idx="2">
                  <c:v>4.8780959999999975</c:v>
                </c:pt>
                <c:pt idx="4">
                  <c:v>5.3816746666666662</c:v>
                </c:pt>
                <c:pt idx="5">
                  <c:v>5.5684586666666656</c:v>
                </c:pt>
                <c:pt idx="6">
                  <c:v>5.1683680000000001</c:v>
                </c:pt>
                <c:pt idx="7">
                  <c:v>4.5701439999999991</c:v>
                </c:pt>
                <c:pt idx="8">
                  <c:v>5.1442559999999959</c:v>
                </c:pt>
              </c:numCache>
            </c:numRef>
          </c:yVal>
        </c:ser>
        <c:ser>
          <c:idx val="1"/>
          <c:order val="1"/>
          <c:tx>
            <c:strRef>
              <c:f>Sheet1!$C$2</c:f>
              <c:strCache>
                <c:ptCount val="1"/>
                <c:pt idx="0">
                  <c:v>Fire S&amp;S</c:v>
                </c:pt>
              </c:strCache>
            </c:strRef>
          </c:tx>
          <c:spPr>
            <a:ln w="28575">
              <a:noFill/>
            </a:ln>
          </c:spPr>
          <c:xVal>
            <c:numRef>
              <c:f>Sheet1!$A$3:$A$11</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Sheet1!$C$3:$C$11</c:f>
              <c:numCache>
                <c:formatCode>0.00</c:formatCode>
                <c:ptCount val="9"/>
                <c:pt idx="0">
                  <c:v>5.4783164444444497</c:v>
                </c:pt>
                <c:pt idx="1">
                  <c:v>4.8181084444444444</c:v>
                </c:pt>
                <c:pt idx="2">
                  <c:v>4.9827182222222222</c:v>
                </c:pt>
                <c:pt idx="4">
                  <c:v>5.6938506666666617</c:v>
                </c:pt>
                <c:pt idx="5">
                  <c:v>5.9586755555555566</c:v>
                </c:pt>
                <c:pt idx="6">
                  <c:v>5.3321368888888845</c:v>
                </c:pt>
                <c:pt idx="7">
                  <c:v>4.6247715555555464</c:v>
                </c:pt>
                <c:pt idx="8">
                  <c:v>5.3435431111111171</c:v>
                </c:pt>
              </c:numCache>
            </c:numRef>
          </c:yVal>
        </c:ser>
        <c:ser>
          <c:idx val="2"/>
          <c:order val="2"/>
          <c:tx>
            <c:strRef>
              <c:f>Sheet1!$D$2</c:f>
              <c:strCache>
                <c:ptCount val="1"/>
                <c:pt idx="0">
                  <c:v>Plans</c:v>
                </c:pt>
              </c:strCache>
            </c:strRef>
          </c:tx>
          <c:spPr>
            <a:ln w="28575">
              <a:noFill/>
            </a:ln>
          </c:spPr>
          <c:xVal>
            <c:numRef>
              <c:f>Sheet1!$A$3:$A$11</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Sheet1!$D$3:$D$11</c:f>
              <c:numCache>
                <c:formatCode>0.00</c:formatCode>
                <c:ptCount val="9"/>
                <c:pt idx="0">
                  <c:v>5.1402453333333389</c:v>
                </c:pt>
                <c:pt idx="1">
                  <c:v>4.6567706666666666</c:v>
                </c:pt>
                <c:pt idx="2">
                  <c:v>4.7453493333333423</c:v>
                </c:pt>
                <c:pt idx="4">
                  <c:v>5.337872</c:v>
                </c:pt>
                <c:pt idx="5">
                  <c:v>5.5640533333333337</c:v>
                </c:pt>
                <c:pt idx="6">
                  <c:v>5.0763893333333394</c:v>
                </c:pt>
                <c:pt idx="7">
                  <c:v>4.5764106666666668</c:v>
                </c:pt>
                <c:pt idx="8">
                  <c:v>5.0508746666666626</c:v>
                </c:pt>
              </c:numCache>
            </c:numRef>
          </c:yVal>
        </c:ser>
        <c:ser>
          <c:idx val="3"/>
          <c:order val="3"/>
          <c:tx>
            <c:strRef>
              <c:f>Sheet1!$E$2</c:f>
              <c:strCache>
                <c:ptCount val="1"/>
                <c:pt idx="0">
                  <c:v>Sustainment</c:v>
                </c:pt>
              </c:strCache>
            </c:strRef>
          </c:tx>
          <c:spPr>
            <a:ln w="28575">
              <a:noFill/>
            </a:ln>
          </c:spPr>
          <c:xVal>
            <c:numRef>
              <c:f>Sheet1!$A$3:$A$11</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Sheet1!$E$3:$E$11</c:f>
              <c:numCache>
                <c:formatCode>0.00</c:formatCode>
                <c:ptCount val="9"/>
                <c:pt idx="0">
                  <c:v>5.2559333333333385</c:v>
                </c:pt>
                <c:pt idx="1">
                  <c:v>4.710356</c:v>
                </c:pt>
                <c:pt idx="2">
                  <c:v>4.8240159999999888</c:v>
                </c:pt>
                <c:pt idx="4">
                  <c:v>5.4073279999999997</c:v>
                </c:pt>
                <c:pt idx="5">
                  <c:v>5.6734426666666664</c:v>
                </c:pt>
                <c:pt idx="6">
                  <c:v>5.1281386666666631</c:v>
                </c:pt>
                <c:pt idx="7">
                  <c:v>4.6379600000000005</c:v>
                </c:pt>
                <c:pt idx="8">
                  <c:v>5.0669333333333331</c:v>
                </c:pt>
              </c:numCache>
            </c:numRef>
          </c:yVal>
        </c:ser>
        <c:ser>
          <c:idx val="4"/>
          <c:order val="4"/>
          <c:tx>
            <c:strRef>
              <c:f>Sheet1!$F$2</c:f>
              <c:strCache>
                <c:ptCount val="1"/>
                <c:pt idx="0">
                  <c:v>Move &amp; Man Pro</c:v>
                </c:pt>
              </c:strCache>
            </c:strRef>
          </c:tx>
          <c:spPr>
            <a:ln w="28575">
              <a:noFill/>
            </a:ln>
          </c:spPr>
          <c:xVal>
            <c:numRef>
              <c:f>Sheet1!$A$3:$A$11</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Sheet1!$F$3:$F$11</c:f>
              <c:numCache>
                <c:formatCode>0.00</c:formatCode>
                <c:ptCount val="9"/>
                <c:pt idx="0">
                  <c:v>5.5788053333333334</c:v>
                </c:pt>
                <c:pt idx="1">
                  <c:v>4.9675559999999939</c:v>
                </c:pt>
                <c:pt idx="2">
                  <c:v>5.0942826666666665</c:v>
                </c:pt>
                <c:pt idx="4">
                  <c:v>5.8346293333333401</c:v>
                </c:pt>
                <c:pt idx="5">
                  <c:v>6.1017999999999999</c:v>
                </c:pt>
                <c:pt idx="6">
                  <c:v>5.515829333333337</c:v>
                </c:pt>
                <c:pt idx="7">
                  <c:v>4.7939599999999976</c:v>
                </c:pt>
                <c:pt idx="8">
                  <c:v>5.4942186666666677</c:v>
                </c:pt>
              </c:numCache>
            </c:numRef>
          </c:yVal>
        </c:ser>
        <c:ser>
          <c:idx val="5"/>
          <c:order val="5"/>
          <c:tx>
            <c:strRef>
              <c:f>Sheet1!$G$2</c:f>
              <c:strCache>
                <c:ptCount val="1"/>
                <c:pt idx="0">
                  <c:v>C4 Ops</c:v>
                </c:pt>
              </c:strCache>
            </c:strRef>
          </c:tx>
          <c:spPr>
            <a:ln w="28575">
              <a:noFill/>
            </a:ln>
          </c:spPr>
          <c:xVal>
            <c:numRef>
              <c:f>Sheet1!$A$3:$A$11</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Sheet1!$G$3:$G$11</c:f>
              <c:numCache>
                <c:formatCode>0.00</c:formatCode>
                <c:ptCount val="9"/>
                <c:pt idx="0">
                  <c:v>4.5611199999999954</c:v>
                </c:pt>
                <c:pt idx="1">
                  <c:v>4.5599999999999996</c:v>
                </c:pt>
                <c:pt idx="2">
                  <c:v>4.5599999999999996</c:v>
                </c:pt>
                <c:pt idx="4">
                  <c:v>4.5600053333333328</c:v>
                </c:pt>
                <c:pt idx="5">
                  <c:v>4.5630986666666669</c:v>
                </c:pt>
                <c:pt idx="6">
                  <c:v>4.5600053333333328</c:v>
                </c:pt>
                <c:pt idx="7">
                  <c:v>4.5599999999999996</c:v>
                </c:pt>
                <c:pt idx="8">
                  <c:v>4.5600213333333333</c:v>
                </c:pt>
              </c:numCache>
            </c:numRef>
          </c:yVal>
        </c:ser>
        <c:ser>
          <c:idx val="6"/>
          <c:order val="6"/>
          <c:tx>
            <c:strRef>
              <c:f>Sheet1!$H$2</c:f>
              <c:strCache>
                <c:ptCount val="1"/>
                <c:pt idx="0">
                  <c:v>Current Ops</c:v>
                </c:pt>
              </c:strCache>
            </c:strRef>
          </c:tx>
          <c:spPr>
            <a:ln w="28575">
              <a:noFill/>
            </a:ln>
          </c:spPr>
          <c:xVal>
            <c:numRef>
              <c:f>Sheet1!$A$3:$A$11</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Sheet1!$H$3:$H$11</c:f>
              <c:numCache>
                <c:formatCode>0.00</c:formatCode>
                <c:ptCount val="9"/>
                <c:pt idx="0">
                  <c:v>7.0382290370370404</c:v>
                </c:pt>
                <c:pt idx="1">
                  <c:v>4.3349259259259245</c:v>
                </c:pt>
                <c:pt idx="2">
                  <c:v>4.7738625185185182</c:v>
                </c:pt>
                <c:pt idx="4">
                  <c:v>8.1099697777777759</c:v>
                </c:pt>
                <c:pt idx="5">
                  <c:v>9.5274936296296371</c:v>
                </c:pt>
                <c:pt idx="6">
                  <c:v>6.5695736296296294</c:v>
                </c:pt>
                <c:pt idx="7">
                  <c:v>3.7276296296296301</c:v>
                </c:pt>
                <c:pt idx="8">
                  <c:v>6.3274263703703664</c:v>
                </c:pt>
              </c:numCache>
            </c:numRef>
          </c:yVal>
        </c:ser>
        <c:ser>
          <c:idx val="7"/>
          <c:order val="7"/>
          <c:tx>
            <c:strRef>
              <c:f>Sheet1!$I$2</c:f>
              <c:strCache>
                <c:ptCount val="1"/>
                <c:pt idx="0">
                  <c:v>Current OPS-1</c:v>
                </c:pt>
              </c:strCache>
            </c:strRef>
          </c:tx>
          <c:spPr>
            <a:ln w="28575">
              <a:noFill/>
            </a:ln>
          </c:spPr>
          <c:xVal>
            <c:numRef>
              <c:f>Sheet1!$A$3:$A$11</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Sheet1!$I$3:$I$11</c:f>
              <c:numCache>
                <c:formatCode>0.00</c:formatCode>
                <c:ptCount val="9"/>
                <c:pt idx="0">
                  <c:v>5.2568266666666679</c:v>
                </c:pt>
                <c:pt idx="1">
                  <c:v>4.7983640000000012</c:v>
                </c:pt>
                <c:pt idx="2">
                  <c:v>4.9307173333333401</c:v>
                </c:pt>
                <c:pt idx="4">
                  <c:v>5.5299679999999976</c:v>
                </c:pt>
                <c:pt idx="5">
                  <c:v>5.7585920000000002</c:v>
                </c:pt>
                <c:pt idx="6">
                  <c:v>5.2725173333333331</c:v>
                </c:pt>
                <c:pt idx="7">
                  <c:v>4.6297386666666656</c:v>
                </c:pt>
                <c:pt idx="8">
                  <c:v>5.2399226666666694</c:v>
                </c:pt>
              </c:numCache>
            </c:numRef>
          </c:yVal>
        </c:ser>
        <c:ser>
          <c:idx val="8"/>
          <c:order val="8"/>
          <c:tx>
            <c:strRef>
              <c:f>Sheet1!$J$2</c:f>
              <c:strCache>
                <c:ptCount val="1"/>
                <c:pt idx="0">
                  <c:v>Current OPS-2</c:v>
                </c:pt>
              </c:strCache>
            </c:strRef>
          </c:tx>
          <c:spPr>
            <a:ln w="28575">
              <a:noFill/>
            </a:ln>
          </c:spPr>
          <c:xVal>
            <c:numRef>
              <c:f>Sheet1!$A$3:$A$11</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Sheet1!$J$3:$J$11</c:f>
              <c:numCache>
                <c:formatCode>0.00</c:formatCode>
                <c:ptCount val="9"/>
                <c:pt idx="0">
                  <c:v>5.4247999999999985</c:v>
                </c:pt>
                <c:pt idx="1">
                  <c:v>4.9407640000000024</c:v>
                </c:pt>
                <c:pt idx="2">
                  <c:v>5.1102693333333411</c:v>
                </c:pt>
                <c:pt idx="4">
                  <c:v>5.7059519999999955</c:v>
                </c:pt>
                <c:pt idx="5">
                  <c:v>5.9215839999999975</c:v>
                </c:pt>
                <c:pt idx="6">
                  <c:v>5.455237333333339</c:v>
                </c:pt>
                <c:pt idx="7">
                  <c:v>4.6743039999999985</c:v>
                </c:pt>
                <c:pt idx="8">
                  <c:v>5.4319066666666673</c:v>
                </c:pt>
              </c:numCache>
            </c:numRef>
          </c:yVal>
        </c:ser>
        <c:ser>
          <c:idx val="9"/>
          <c:order val="9"/>
          <c:tx>
            <c:strRef>
              <c:f>Sheet1!$K$2</c:f>
              <c:strCache>
                <c:ptCount val="1"/>
                <c:pt idx="0">
                  <c:v>Current OPS-1</c:v>
                </c:pt>
              </c:strCache>
            </c:strRef>
          </c:tx>
          <c:spPr>
            <a:ln w="28575">
              <a:noFill/>
            </a:ln>
          </c:spPr>
          <c:xVal>
            <c:numRef>
              <c:f>Sheet1!$A$3:$A$11</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Sheet1!$K$3:$K$11</c:f>
              <c:numCache>
                <c:formatCode>0.00</c:formatCode>
                <c:ptCount val="9"/>
                <c:pt idx="0">
                  <c:v>5.3670986666666645</c:v>
                </c:pt>
                <c:pt idx="1">
                  <c:v>4.8480680000000014</c:v>
                </c:pt>
                <c:pt idx="2">
                  <c:v>4.9965359999999954</c:v>
                </c:pt>
                <c:pt idx="4">
                  <c:v>5.6022826666666656</c:v>
                </c:pt>
                <c:pt idx="5">
                  <c:v>5.8340213333333333</c:v>
                </c:pt>
                <c:pt idx="6">
                  <c:v>5.3430239999999998</c:v>
                </c:pt>
                <c:pt idx="7">
                  <c:v>4.6356053333333334</c:v>
                </c:pt>
                <c:pt idx="8">
                  <c:v>5.3124720000000005</c:v>
                </c:pt>
              </c:numCache>
            </c:numRef>
          </c:yVal>
        </c:ser>
        <c:ser>
          <c:idx val="10"/>
          <c:order val="10"/>
          <c:tx>
            <c:strRef>
              <c:f>Sheet1!$L$2</c:f>
              <c:strCache>
                <c:ptCount val="1"/>
                <c:pt idx="0">
                  <c:v>Sustainment</c:v>
                </c:pt>
              </c:strCache>
            </c:strRef>
          </c:tx>
          <c:spPr>
            <a:ln w="28575">
              <a:noFill/>
            </a:ln>
          </c:spPr>
          <c:xVal>
            <c:numRef>
              <c:f>Sheet1!$A$3:$A$11</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Sheet1!$L$3:$L$11</c:f>
              <c:numCache>
                <c:formatCode>0.00</c:formatCode>
                <c:ptCount val="9"/>
                <c:pt idx="0">
                  <c:v>5.0479013333333338</c:v>
                </c:pt>
                <c:pt idx="1">
                  <c:v>4.6924306666666631</c:v>
                </c:pt>
                <c:pt idx="2">
                  <c:v>4.7434106666666667</c:v>
                </c:pt>
                <c:pt idx="4">
                  <c:v>5.2740479999999996</c:v>
                </c:pt>
                <c:pt idx="5">
                  <c:v>5.5182720000000014</c:v>
                </c:pt>
                <c:pt idx="6">
                  <c:v>5.0165066666666656</c:v>
                </c:pt>
                <c:pt idx="7">
                  <c:v>4.6047359999999937</c:v>
                </c:pt>
                <c:pt idx="8">
                  <c:v>4.9775813333333323</c:v>
                </c:pt>
              </c:numCache>
            </c:numRef>
          </c:yVal>
        </c:ser>
        <c:ser>
          <c:idx val="11"/>
          <c:order val="11"/>
          <c:tx>
            <c:strRef>
              <c:f>Sheet1!$M$2</c:f>
              <c:strCache>
                <c:ptCount val="1"/>
                <c:pt idx="0">
                  <c:v>All Tents</c:v>
                </c:pt>
              </c:strCache>
            </c:strRef>
          </c:tx>
          <c:spPr>
            <a:ln w="28575">
              <a:solidFill>
                <a:srgbClr val="7030A0"/>
              </a:solidFill>
            </a:ln>
          </c:spPr>
          <c:marker>
            <c:spPr>
              <a:solidFill>
                <a:srgbClr val="7030A0"/>
              </a:solidFill>
              <a:ln>
                <a:solidFill>
                  <a:srgbClr val="7030A0"/>
                </a:solidFill>
              </a:ln>
            </c:spPr>
          </c:marker>
          <c:xVal>
            <c:numRef>
              <c:f>Sheet1!$A$3:$A$11</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Sheet1!$M$3:$M$11</c:f>
              <c:numCache>
                <c:formatCode>0.00</c:formatCode>
                <c:ptCount val="9"/>
                <c:pt idx="0">
                  <c:v>59.378708148148178</c:v>
                </c:pt>
                <c:pt idx="1">
                  <c:v>52.082309037037035</c:v>
                </c:pt>
                <c:pt idx="2">
                  <c:v>53.639258074074107</c:v>
                </c:pt>
                <c:pt idx="4">
                  <c:v>62.437580444444407</c:v>
                </c:pt>
                <c:pt idx="5">
                  <c:v>65.989491851851739</c:v>
                </c:pt>
                <c:pt idx="6">
                  <c:v>58.437726518518495</c:v>
                </c:pt>
                <c:pt idx="7">
                  <c:v>50.035259851851862</c:v>
                </c:pt>
                <c:pt idx="8">
                  <c:v>57.949156148148163</c:v>
                </c:pt>
              </c:numCache>
            </c:numRef>
          </c:yVal>
        </c:ser>
        <c:ser>
          <c:idx val="12"/>
          <c:order val="12"/>
          <c:tx>
            <c:strRef>
              <c:f>Sheet1!$N$2</c:f>
              <c:strCache>
                <c:ptCount val="1"/>
                <c:pt idx="0">
                  <c:v>Target Fuel</c:v>
                </c:pt>
              </c:strCache>
            </c:strRef>
          </c:tx>
          <c:spPr>
            <a:ln w="28575">
              <a:solidFill>
                <a:srgbClr val="33CC33"/>
              </a:solidFill>
            </a:ln>
          </c:spPr>
          <c:marker>
            <c:symbol val="square"/>
            <c:size val="6"/>
            <c:spPr>
              <a:solidFill>
                <a:srgbClr val="33CC33"/>
              </a:solidFill>
            </c:spPr>
          </c:marker>
          <c:xVal>
            <c:numRef>
              <c:f>Sheet1!$A$3:$A$11</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Sheet1!$N$3:$N$11</c:f>
              <c:numCache>
                <c:formatCode>General</c:formatCode>
                <c:ptCount val="9"/>
                <c:pt idx="0">
                  <c:v>129.6</c:v>
                </c:pt>
                <c:pt idx="1">
                  <c:v>168.6</c:v>
                </c:pt>
                <c:pt idx="2">
                  <c:v>43.6</c:v>
                </c:pt>
                <c:pt idx="4">
                  <c:v>177.6</c:v>
                </c:pt>
                <c:pt idx="5">
                  <c:v>77.599999999999994</c:v>
                </c:pt>
                <c:pt idx="6">
                  <c:v>210.6</c:v>
                </c:pt>
                <c:pt idx="7">
                  <c:v>111.6</c:v>
                </c:pt>
                <c:pt idx="8">
                  <c:v>140.6</c:v>
                </c:pt>
              </c:numCache>
            </c:numRef>
          </c:yVal>
        </c:ser>
        <c:axId val="56282112"/>
        <c:axId val="56292480"/>
      </c:scatterChart>
      <c:valAx>
        <c:axId val="56282112"/>
        <c:scaling>
          <c:orientation val="minMax"/>
        </c:scaling>
        <c:axPos val="b"/>
        <c:numFmt formatCode="m/d/yyyy" sourceLinked="1"/>
        <c:tickLblPos val="nextTo"/>
        <c:crossAx val="56292480"/>
        <c:crosses val="autoZero"/>
        <c:crossBetween val="midCat"/>
      </c:valAx>
      <c:valAx>
        <c:axId val="56292480"/>
        <c:scaling>
          <c:orientation val="minMax"/>
        </c:scaling>
        <c:axPos val="l"/>
        <c:majorGridlines/>
        <c:title>
          <c:tx>
            <c:rich>
              <a:bodyPr rot="-5400000" vert="horz"/>
              <a:lstStyle/>
              <a:p>
                <a:pPr>
                  <a:defRPr sz="1200"/>
                </a:pPr>
                <a:r>
                  <a:rPr lang="en-US" sz="1200"/>
                  <a:t>Fuel Consumed</a:t>
                </a:r>
                <a:r>
                  <a:rPr lang="en-US" sz="1200" baseline="0"/>
                  <a:t> (gal)</a:t>
                </a:r>
                <a:endParaRPr lang="en-US" sz="1200"/>
              </a:p>
            </c:rich>
          </c:tx>
          <c:layout/>
        </c:title>
        <c:numFmt formatCode="0.00" sourceLinked="1"/>
        <c:tickLblPos val="nextTo"/>
        <c:crossAx val="56282112"/>
        <c:crosses val="autoZero"/>
        <c:crossBetween val="midCat"/>
      </c:valAx>
    </c:plotArea>
    <c:legend>
      <c:legendPos val="r"/>
      <c:layout/>
    </c:legend>
    <c:plotVisOnly val="1"/>
  </c:chart>
  <c:externalData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plotArea>
      <c:layout>
        <c:manualLayout>
          <c:layoutTarget val="inner"/>
          <c:xMode val="edge"/>
          <c:yMode val="edge"/>
          <c:x val="0.10157572570564022"/>
          <c:y val="0.10109467248797314"/>
          <c:w val="0.69997301523601285"/>
          <c:h val="0.83336685668528765"/>
        </c:manualLayout>
      </c:layout>
      <c:scatterChart>
        <c:scatterStyle val="lineMarker"/>
        <c:ser>
          <c:idx val="0"/>
          <c:order val="0"/>
          <c:tx>
            <c:strRef>
              <c:f>Sheet1!$B$17</c:f>
              <c:strCache>
                <c:ptCount val="1"/>
                <c:pt idx="0">
                  <c:v>Intelligence</c:v>
                </c:pt>
              </c:strCache>
            </c:strRef>
          </c:tx>
          <c:spPr>
            <a:ln w="28575">
              <a:noFill/>
            </a:ln>
          </c:spPr>
          <c:xVal>
            <c:numRef>
              <c:f>Sheet1!$A$18:$A$26</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Sheet1!$B$18:$B$26</c:f>
              <c:numCache>
                <c:formatCode>0.00</c:formatCode>
                <c:ptCount val="9"/>
                <c:pt idx="0">
                  <c:v>6.6388293333333408</c:v>
                </c:pt>
                <c:pt idx="1">
                  <c:v>6.091706666666667</c:v>
                </c:pt>
                <c:pt idx="2">
                  <c:v>6.290773333333342</c:v>
                </c:pt>
                <c:pt idx="4">
                  <c:v>6.8638826666666608</c:v>
                </c:pt>
                <c:pt idx="5">
                  <c:v>6.8952586666666678</c:v>
                </c:pt>
                <c:pt idx="6">
                  <c:v>6.617903999999994</c:v>
                </c:pt>
                <c:pt idx="7">
                  <c:v>5.7421493333333409</c:v>
                </c:pt>
                <c:pt idx="8">
                  <c:v>6.623669333333341</c:v>
                </c:pt>
              </c:numCache>
            </c:numRef>
          </c:yVal>
        </c:ser>
        <c:ser>
          <c:idx val="1"/>
          <c:order val="1"/>
          <c:tx>
            <c:strRef>
              <c:f>Sheet1!$C$17</c:f>
              <c:strCache>
                <c:ptCount val="1"/>
                <c:pt idx="0">
                  <c:v>Fire S&amp;S</c:v>
                </c:pt>
              </c:strCache>
            </c:strRef>
          </c:tx>
          <c:spPr>
            <a:ln w="28575">
              <a:noFill/>
            </a:ln>
          </c:spPr>
          <c:xVal>
            <c:numRef>
              <c:f>Sheet1!$A$18:$A$26</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Sheet1!$C$18:$C$26</c:f>
              <c:numCache>
                <c:formatCode>0.00</c:formatCode>
                <c:ptCount val="9"/>
                <c:pt idx="0">
                  <c:v>7.0162346666666675</c:v>
                </c:pt>
                <c:pt idx="1">
                  <c:v>6.5549786666666598</c:v>
                </c:pt>
                <c:pt idx="2">
                  <c:v>6.8274791111111099</c:v>
                </c:pt>
                <c:pt idx="4">
                  <c:v>7.0200000000000005</c:v>
                </c:pt>
                <c:pt idx="5">
                  <c:v>7.0172426666666672</c:v>
                </c:pt>
                <c:pt idx="6">
                  <c:v>6.9976053333333397</c:v>
                </c:pt>
                <c:pt idx="7">
                  <c:v>6.0331200000000003</c:v>
                </c:pt>
                <c:pt idx="8">
                  <c:v>7.0042311111111113</c:v>
                </c:pt>
              </c:numCache>
            </c:numRef>
          </c:yVal>
        </c:ser>
        <c:ser>
          <c:idx val="2"/>
          <c:order val="2"/>
          <c:tx>
            <c:strRef>
              <c:f>Sheet1!$D$17</c:f>
              <c:strCache>
                <c:ptCount val="1"/>
                <c:pt idx="0">
                  <c:v>Plans</c:v>
                </c:pt>
              </c:strCache>
            </c:strRef>
          </c:tx>
          <c:spPr>
            <a:ln w="28575">
              <a:noFill/>
            </a:ln>
          </c:spPr>
          <c:xVal>
            <c:numRef>
              <c:f>Sheet1!$A$18:$A$26</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Sheet1!$D$18:$D$26</c:f>
              <c:numCache>
                <c:formatCode>0.00</c:formatCode>
                <c:ptCount val="9"/>
                <c:pt idx="0">
                  <c:v>6.8917653333333408</c:v>
                </c:pt>
                <c:pt idx="1">
                  <c:v>6.31485599999999</c:v>
                </c:pt>
                <c:pt idx="2">
                  <c:v>6.5401173333333338</c:v>
                </c:pt>
                <c:pt idx="4">
                  <c:v>6.997498666666667</c:v>
                </c:pt>
                <c:pt idx="5">
                  <c:v>6.9822400000000071</c:v>
                </c:pt>
                <c:pt idx="6">
                  <c:v>6.9543893333333404</c:v>
                </c:pt>
                <c:pt idx="7">
                  <c:v>5.9453280000000079</c:v>
                </c:pt>
                <c:pt idx="8">
                  <c:v>6.8957813333333338</c:v>
                </c:pt>
              </c:numCache>
            </c:numRef>
          </c:yVal>
        </c:ser>
        <c:ser>
          <c:idx val="3"/>
          <c:order val="3"/>
          <c:tx>
            <c:strRef>
              <c:f>Sheet1!$E$17</c:f>
              <c:strCache>
                <c:ptCount val="1"/>
                <c:pt idx="0">
                  <c:v>Sustainment</c:v>
                </c:pt>
              </c:strCache>
            </c:strRef>
          </c:tx>
          <c:spPr>
            <a:ln w="28575">
              <a:noFill/>
            </a:ln>
          </c:spPr>
          <c:xVal>
            <c:numRef>
              <c:f>Sheet1!$A$18:$A$26</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Sheet1!$E$18:$E$26</c:f>
              <c:numCache>
                <c:formatCode>0.00</c:formatCode>
                <c:ptCount val="9"/>
                <c:pt idx="0">
                  <c:v>7.0087919999999997</c:v>
                </c:pt>
                <c:pt idx="1">
                  <c:v>6.5433866666666667</c:v>
                </c:pt>
                <c:pt idx="2">
                  <c:v>6.8409893333333338</c:v>
                </c:pt>
                <c:pt idx="4">
                  <c:v>7.0200000000000005</c:v>
                </c:pt>
                <c:pt idx="5">
                  <c:v>7.0118240000000007</c:v>
                </c:pt>
                <c:pt idx="6">
                  <c:v>7.000218666666667</c:v>
                </c:pt>
                <c:pt idx="7">
                  <c:v>5.9902586666666684</c:v>
                </c:pt>
                <c:pt idx="8">
                  <c:v>6.9865706666666672</c:v>
                </c:pt>
              </c:numCache>
            </c:numRef>
          </c:yVal>
        </c:ser>
        <c:ser>
          <c:idx val="4"/>
          <c:order val="4"/>
          <c:tx>
            <c:strRef>
              <c:f>Sheet1!$F$17</c:f>
              <c:strCache>
                <c:ptCount val="1"/>
                <c:pt idx="0">
                  <c:v>Move &amp; Man Pro</c:v>
                </c:pt>
              </c:strCache>
            </c:strRef>
          </c:tx>
          <c:spPr>
            <a:ln w="28575">
              <a:noFill/>
            </a:ln>
          </c:spPr>
          <c:xVal>
            <c:numRef>
              <c:f>Sheet1!$A$18:$A$26</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Sheet1!$F$18:$F$26</c:f>
              <c:numCache>
                <c:formatCode>0.00</c:formatCode>
                <c:ptCount val="9"/>
                <c:pt idx="0">
                  <c:v>7.0130879999999935</c:v>
                </c:pt>
                <c:pt idx="1">
                  <c:v>6.5448826666666609</c:v>
                </c:pt>
                <c:pt idx="2">
                  <c:v>6.7922640000000003</c:v>
                </c:pt>
                <c:pt idx="4">
                  <c:v>7.0200000000000005</c:v>
                </c:pt>
                <c:pt idx="5">
                  <c:v>7.0194880000000008</c:v>
                </c:pt>
                <c:pt idx="6">
                  <c:v>6.9933013333333429</c:v>
                </c:pt>
                <c:pt idx="7">
                  <c:v>6.062669333333341</c:v>
                </c:pt>
                <c:pt idx="8">
                  <c:v>7.0096666666666714</c:v>
                </c:pt>
              </c:numCache>
            </c:numRef>
          </c:yVal>
        </c:ser>
        <c:ser>
          <c:idx val="5"/>
          <c:order val="5"/>
          <c:tx>
            <c:strRef>
              <c:f>Sheet1!$G$17</c:f>
              <c:strCache>
                <c:ptCount val="1"/>
                <c:pt idx="0">
                  <c:v>C4 Ops</c:v>
                </c:pt>
              </c:strCache>
            </c:strRef>
          </c:tx>
          <c:spPr>
            <a:ln w="28575">
              <a:noFill/>
            </a:ln>
          </c:spPr>
          <c:xVal>
            <c:numRef>
              <c:f>Sheet1!$A$18:$A$26</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Sheet1!$G$18:$G$26</c:f>
              <c:numCache>
                <c:formatCode>0.00</c:formatCode>
                <c:ptCount val="9"/>
                <c:pt idx="0">
                  <c:v>6.9079359999999914</c:v>
                </c:pt>
                <c:pt idx="1">
                  <c:v>6.3137973333333388</c:v>
                </c:pt>
                <c:pt idx="2">
                  <c:v>6.5771039999999985</c:v>
                </c:pt>
                <c:pt idx="4">
                  <c:v>6.9860000000000024</c:v>
                </c:pt>
                <c:pt idx="5">
                  <c:v>6.9669280000000002</c:v>
                </c:pt>
                <c:pt idx="6">
                  <c:v>6.9273173333333338</c:v>
                </c:pt>
                <c:pt idx="7">
                  <c:v>5.8355413333333406</c:v>
                </c:pt>
                <c:pt idx="8">
                  <c:v>6.8298293333333397</c:v>
                </c:pt>
              </c:numCache>
            </c:numRef>
          </c:yVal>
        </c:ser>
        <c:ser>
          <c:idx val="6"/>
          <c:order val="6"/>
          <c:tx>
            <c:strRef>
              <c:f>Sheet1!$H$17</c:f>
              <c:strCache>
                <c:ptCount val="1"/>
                <c:pt idx="0">
                  <c:v>Current Ops</c:v>
                </c:pt>
              </c:strCache>
            </c:strRef>
          </c:tx>
          <c:spPr>
            <a:ln w="28575">
              <a:noFill/>
            </a:ln>
          </c:spPr>
          <c:xVal>
            <c:numRef>
              <c:f>Sheet1!$A$18:$A$26</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Sheet1!$H$18:$H$26</c:f>
              <c:numCache>
                <c:formatCode>0.00</c:formatCode>
                <c:ptCount val="9"/>
                <c:pt idx="0">
                  <c:v>13.13</c:v>
                </c:pt>
                <c:pt idx="1">
                  <c:v>11.806800592592596</c:v>
                </c:pt>
                <c:pt idx="2">
                  <c:v>12.844200592592591</c:v>
                </c:pt>
                <c:pt idx="4">
                  <c:v>13.13</c:v>
                </c:pt>
                <c:pt idx="5">
                  <c:v>13.13</c:v>
                </c:pt>
                <c:pt idx="6">
                  <c:v>13.112536888888915</c:v>
                </c:pt>
                <c:pt idx="7">
                  <c:v>9.2254746666666705</c:v>
                </c:pt>
                <c:pt idx="8">
                  <c:v>13.13</c:v>
                </c:pt>
              </c:numCache>
            </c:numRef>
          </c:yVal>
        </c:ser>
        <c:ser>
          <c:idx val="7"/>
          <c:order val="7"/>
          <c:tx>
            <c:strRef>
              <c:f>Sheet1!$I$17</c:f>
              <c:strCache>
                <c:ptCount val="1"/>
                <c:pt idx="0">
                  <c:v>Current OPS-1</c:v>
                </c:pt>
              </c:strCache>
            </c:strRef>
          </c:tx>
          <c:spPr>
            <a:ln w="28575">
              <a:noFill/>
            </a:ln>
          </c:spPr>
          <c:xVal>
            <c:numRef>
              <c:f>Sheet1!$A$18:$A$26</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Sheet1!$I$18:$I$26</c:f>
              <c:numCache>
                <c:formatCode>0.00</c:formatCode>
                <c:ptCount val="9"/>
                <c:pt idx="0">
                  <c:v>6.2765146666666665</c:v>
                </c:pt>
                <c:pt idx="1">
                  <c:v>5.6648586666666567</c:v>
                </c:pt>
                <c:pt idx="2">
                  <c:v>5.8457706666666667</c:v>
                </c:pt>
                <c:pt idx="4">
                  <c:v>6.5200720000000008</c:v>
                </c:pt>
                <c:pt idx="5">
                  <c:v>6.744253333333341</c:v>
                </c:pt>
                <c:pt idx="6">
                  <c:v>6.2363706666666694</c:v>
                </c:pt>
                <c:pt idx="7">
                  <c:v>5.2381626666666694</c:v>
                </c:pt>
                <c:pt idx="8">
                  <c:v>6.2408586666666661</c:v>
                </c:pt>
              </c:numCache>
            </c:numRef>
          </c:yVal>
        </c:ser>
        <c:ser>
          <c:idx val="8"/>
          <c:order val="8"/>
          <c:tx>
            <c:strRef>
              <c:f>Sheet1!$J$17</c:f>
              <c:strCache>
                <c:ptCount val="1"/>
                <c:pt idx="0">
                  <c:v>Current OPS-2</c:v>
                </c:pt>
              </c:strCache>
            </c:strRef>
          </c:tx>
          <c:spPr>
            <a:ln w="28575">
              <a:noFill/>
            </a:ln>
          </c:spPr>
          <c:xVal>
            <c:numRef>
              <c:f>Sheet1!$A$18:$A$26</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Sheet1!$J$18:$J$26</c:f>
              <c:numCache>
                <c:formatCode>0.00</c:formatCode>
                <c:ptCount val="9"/>
                <c:pt idx="0">
                  <c:v>6.2568693333333432</c:v>
                </c:pt>
                <c:pt idx="1">
                  <c:v>5.6488719999999955</c:v>
                </c:pt>
                <c:pt idx="2">
                  <c:v>5.8248426666666608</c:v>
                </c:pt>
                <c:pt idx="4">
                  <c:v>6.4922373333333416</c:v>
                </c:pt>
                <c:pt idx="5">
                  <c:v>6.7039600000000013</c:v>
                </c:pt>
                <c:pt idx="6">
                  <c:v>6.2238906666666676</c:v>
                </c:pt>
                <c:pt idx="7">
                  <c:v>5.2699866666666608</c:v>
                </c:pt>
                <c:pt idx="8">
                  <c:v>6.2296586666666673</c:v>
                </c:pt>
              </c:numCache>
            </c:numRef>
          </c:yVal>
        </c:ser>
        <c:ser>
          <c:idx val="9"/>
          <c:order val="9"/>
          <c:tx>
            <c:strRef>
              <c:f>Sheet1!$K$17</c:f>
              <c:strCache>
                <c:ptCount val="1"/>
                <c:pt idx="0">
                  <c:v>Current OPS-1</c:v>
                </c:pt>
              </c:strCache>
            </c:strRef>
          </c:tx>
          <c:spPr>
            <a:ln w="28575">
              <a:noFill/>
            </a:ln>
          </c:spPr>
          <c:xVal>
            <c:numRef>
              <c:f>Sheet1!$A$18:$A$26</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Sheet1!$K$18:$K$26</c:f>
              <c:numCache>
                <c:formatCode>0.00</c:formatCode>
                <c:ptCount val="9"/>
                <c:pt idx="0">
                  <c:v>6.262104959999987</c:v>
                </c:pt>
                <c:pt idx="1">
                  <c:v>5.6584720000000006</c:v>
                </c:pt>
                <c:pt idx="2">
                  <c:v>5.850848</c:v>
                </c:pt>
                <c:pt idx="4">
                  <c:v>6.5270266666666599</c:v>
                </c:pt>
                <c:pt idx="5">
                  <c:v>6.7380933333333441</c:v>
                </c:pt>
                <c:pt idx="6">
                  <c:v>6.2496079999999994</c:v>
                </c:pt>
                <c:pt idx="7">
                  <c:v>5.2301866666666665</c:v>
                </c:pt>
                <c:pt idx="8">
                  <c:v>6.2437066666666663</c:v>
                </c:pt>
              </c:numCache>
            </c:numRef>
          </c:yVal>
        </c:ser>
        <c:ser>
          <c:idx val="10"/>
          <c:order val="10"/>
          <c:tx>
            <c:strRef>
              <c:f>Sheet1!$L$17</c:f>
              <c:strCache>
                <c:ptCount val="1"/>
                <c:pt idx="0">
                  <c:v>Sustainment</c:v>
                </c:pt>
              </c:strCache>
            </c:strRef>
          </c:tx>
          <c:spPr>
            <a:ln w="28575">
              <a:noFill/>
            </a:ln>
          </c:spPr>
          <c:xVal>
            <c:numRef>
              <c:f>Sheet1!$A$18:$A$26</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Sheet1!$L$18:$L$26</c:f>
              <c:numCache>
                <c:formatCode>0.00</c:formatCode>
                <c:ptCount val="9"/>
                <c:pt idx="0">
                  <c:v>6.3356026666666683</c:v>
                </c:pt>
                <c:pt idx="1">
                  <c:v>5.6594960000000007</c:v>
                </c:pt>
                <c:pt idx="2">
                  <c:v>5.8683786666666675</c:v>
                </c:pt>
                <c:pt idx="4">
                  <c:v>6.5548506666666597</c:v>
                </c:pt>
                <c:pt idx="5">
                  <c:v>6.7943919999999975</c:v>
                </c:pt>
                <c:pt idx="6">
                  <c:v>6.2702053333333421</c:v>
                </c:pt>
                <c:pt idx="7">
                  <c:v>5.1983733333333397</c:v>
                </c:pt>
                <c:pt idx="8">
                  <c:v>6.2550613333333418</c:v>
                </c:pt>
              </c:numCache>
            </c:numRef>
          </c:yVal>
        </c:ser>
        <c:ser>
          <c:idx val="11"/>
          <c:order val="11"/>
          <c:tx>
            <c:strRef>
              <c:f>Sheet1!$M$17</c:f>
              <c:strCache>
                <c:ptCount val="1"/>
                <c:pt idx="0">
                  <c:v>All Tents</c:v>
                </c:pt>
              </c:strCache>
            </c:strRef>
          </c:tx>
          <c:spPr>
            <a:ln w="28575">
              <a:solidFill>
                <a:srgbClr val="7030A0"/>
              </a:solidFill>
            </a:ln>
          </c:spPr>
          <c:marker>
            <c:spPr>
              <a:solidFill>
                <a:srgbClr val="7030A0"/>
              </a:solidFill>
              <a:ln>
                <a:solidFill>
                  <a:srgbClr val="7030A0"/>
                </a:solidFill>
              </a:ln>
            </c:spPr>
          </c:marker>
          <c:xVal>
            <c:numRef>
              <c:f>Sheet1!$A$18:$A$26</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Sheet1!$M$18:$M$26</c:f>
              <c:numCache>
                <c:formatCode>0.00</c:formatCode>
                <c:ptCount val="9"/>
                <c:pt idx="0">
                  <c:v>79.737736960000007</c:v>
                </c:pt>
                <c:pt idx="1">
                  <c:v>72.802107259259259</c:v>
                </c:pt>
                <c:pt idx="2">
                  <c:v>76.102767703703535</c:v>
                </c:pt>
                <c:pt idx="4">
                  <c:v>81.131568000000001</c:v>
                </c:pt>
                <c:pt idx="5">
                  <c:v>82.003680000000003</c:v>
                </c:pt>
                <c:pt idx="6">
                  <c:v>79.583347555555378</c:v>
                </c:pt>
                <c:pt idx="7">
                  <c:v>65.771250666666674</c:v>
                </c:pt>
                <c:pt idx="8">
                  <c:v>79.449033777777885</c:v>
                </c:pt>
              </c:numCache>
            </c:numRef>
          </c:yVal>
        </c:ser>
        <c:ser>
          <c:idx val="12"/>
          <c:order val="12"/>
          <c:tx>
            <c:strRef>
              <c:f>Sheet1!$N$17</c:f>
              <c:strCache>
                <c:ptCount val="1"/>
                <c:pt idx="0">
                  <c:v>Target Fuel</c:v>
                </c:pt>
              </c:strCache>
            </c:strRef>
          </c:tx>
          <c:spPr>
            <a:ln w="28575">
              <a:solidFill>
                <a:srgbClr val="33CC33"/>
              </a:solidFill>
            </a:ln>
          </c:spPr>
          <c:marker>
            <c:symbol val="square"/>
            <c:size val="6"/>
            <c:spPr>
              <a:solidFill>
                <a:srgbClr val="33CC33"/>
              </a:solidFill>
              <a:ln>
                <a:solidFill>
                  <a:srgbClr val="33CC33"/>
                </a:solidFill>
              </a:ln>
            </c:spPr>
          </c:marker>
          <c:xVal>
            <c:numRef>
              <c:f>Sheet1!$A$18:$A$26</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Sheet1!$N$18:$N$26</c:f>
              <c:numCache>
                <c:formatCode>General</c:formatCode>
                <c:ptCount val="9"/>
                <c:pt idx="0">
                  <c:v>129.6</c:v>
                </c:pt>
                <c:pt idx="1">
                  <c:v>168.6</c:v>
                </c:pt>
                <c:pt idx="2">
                  <c:v>43.6</c:v>
                </c:pt>
                <c:pt idx="4">
                  <c:v>177.6</c:v>
                </c:pt>
                <c:pt idx="5">
                  <c:v>77.599999999999994</c:v>
                </c:pt>
                <c:pt idx="6">
                  <c:v>210.6</c:v>
                </c:pt>
                <c:pt idx="7">
                  <c:v>111.6</c:v>
                </c:pt>
                <c:pt idx="8">
                  <c:v>140.6</c:v>
                </c:pt>
              </c:numCache>
            </c:numRef>
          </c:yVal>
        </c:ser>
        <c:axId val="56318208"/>
        <c:axId val="56336768"/>
      </c:scatterChart>
      <c:valAx>
        <c:axId val="56318208"/>
        <c:scaling>
          <c:orientation val="minMax"/>
        </c:scaling>
        <c:axPos val="b"/>
        <c:numFmt formatCode="m/d/yyyy" sourceLinked="1"/>
        <c:tickLblPos val="nextTo"/>
        <c:crossAx val="56336768"/>
        <c:crosses val="autoZero"/>
        <c:crossBetween val="midCat"/>
      </c:valAx>
      <c:valAx>
        <c:axId val="56336768"/>
        <c:scaling>
          <c:orientation val="minMax"/>
        </c:scaling>
        <c:axPos val="l"/>
        <c:majorGridlines/>
        <c:title>
          <c:tx>
            <c:rich>
              <a:bodyPr rot="-5400000" vert="horz"/>
              <a:lstStyle/>
              <a:p>
                <a:pPr>
                  <a:defRPr/>
                </a:pPr>
                <a:r>
                  <a:rPr lang="en-US"/>
                  <a:t>Fuel Consumed (gal)</a:t>
                </a:r>
              </a:p>
            </c:rich>
          </c:tx>
          <c:layout/>
        </c:title>
        <c:numFmt formatCode="0.00" sourceLinked="1"/>
        <c:tickLblPos val="nextTo"/>
        <c:crossAx val="56318208"/>
        <c:crosses val="autoZero"/>
        <c:crossBetween val="midCat"/>
      </c:valAx>
    </c:plotArea>
    <c:legend>
      <c:legendPos val="r"/>
      <c:layout/>
    </c:legend>
    <c:plotVisOnly val="1"/>
  </c:chart>
  <c:externalData r:id="rId2"/>
</c:chartSpace>
</file>

<file path=ppt/charts/chart3.xml><?xml version="1.0" encoding="utf-8"?>
<c:chartSpace xmlns:c="http://schemas.openxmlformats.org/drawingml/2006/chart" xmlns:a="http://schemas.openxmlformats.org/drawingml/2006/main" xmlns:r="http://schemas.openxmlformats.org/officeDocument/2006/relationships">
  <c:lang val="en-US"/>
  <c:clrMapOvr bg1="lt1" tx1="dk1" bg2="lt2" tx2="dk2" accent1="accent1" accent2="accent2" accent3="accent3" accent4="accent4" accent5="accent5" accent6="accent6" hlink="hlink" folHlink="folHlink"/>
  <c:chart>
    <c:plotArea>
      <c:layout>
        <c:manualLayout>
          <c:layoutTarget val="inner"/>
          <c:xMode val="edge"/>
          <c:yMode val="edge"/>
          <c:x val="0.10011116800206642"/>
          <c:y val="2.2402178541241692E-2"/>
          <c:w val="0.71168947686460204"/>
          <c:h val="0.9120593506320186"/>
        </c:manualLayout>
      </c:layout>
      <c:scatterChart>
        <c:scatterStyle val="lineMarker"/>
        <c:ser>
          <c:idx val="0"/>
          <c:order val="0"/>
          <c:tx>
            <c:strRef>
              <c:f>Sheet1!$B$33</c:f>
              <c:strCache>
                <c:ptCount val="1"/>
                <c:pt idx="0">
                  <c:v>Intelligence</c:v>
                </c:pt>
              </c:strCache>
            </c:strRef>
          </c:tx>
          <c:spPr>
            <a:ln w="28575">
              <a:noFill/>
            </a:ln>
          </c:spPr>
          <c:xVal>
            <c:numRef>
              <c:f>Sheet1!$A$34:$A$42</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Sheet1!$B$34:$B$42</c:f>
              <c:numCache>
                <c:formatCode>0.00</c:formatCode>
                <c:ptCount val="9"/>
                <c:pt idx="0">
                  <c:v>10.76653700000001</c:v>
                </c:pt>
                <c:pt idx="1">
                  <c:v>8.8270100000000014</c:v>
                </c:pt>
                <c:pt idx="2">
                  <c:v>9.4988599999999987</c:v>
                </c:pt>
                <c:pt idx="4">
                  <c:v>11.44304</c:v>
                </c:pt>
                <c:pt idx="5">
                  <c:v>12.029732000000006</c:v>
                </c:pt>
                <c:pt idx="6">
                  <c:v>10.602926</c:v>
                </c:pt>
                <c:pt idx="7">
                  <c:v>7.6472539999999976</c:v>
                </c:pt>
                <c:pt idx="8">
                  <c:v>10.622384</c:v>
                </c:pt>
              </c:numCache>
            </c:numRef>
          </c:yVal>
        </c:ser>
        <c:ser>
          <c:idx val="1"/>
          <c:order val="1"/>
          <c:tx>
            <c:strRef>
              <c:f>Sheet1!$C$33</c:f>
              <c:strCache>
                <c:ptCount val="1"/>
                <c:pt idx="0">
                  <c:v>Fire S&amp;S</c:v>
                </c:pt>
              </c:strCache>
            </c:strRef>
          </c:tx>
          <c:spPr>
            <a:ln w="28575">
              <a:noFill/>
            </a:ln>
          </c:spPr>
          <c:xVal>
            <c:numRef>
              <c:f>Sheet1!$A$34:$A$42</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Sheet1!$C$34:$C$42</c:f>
              <c:numCache>
                <c:formatCode>0.00</c:formatCode>
                <c:ptCount val="9"/>
                <c:pt idx="0">
                  <c:v>13.26587</c:v>
                </c:pt>
                <c:pt idx="1">
                  <c:v>10.456919000000006</c:v>
                </c:pt>
                <c:pt idx="2">
                  <c:v>11.445260000000001</c:v>
                </c:pt>
                <c:pt idx="4">
                  <c:v>14.204173999999998</c:v>
                </c:pt>
                <c:pt idx="5">
                  <c:v>15.055424000000009</c:v>
                </c:pt>
                <c:pt idx="6">
                  <c:v>13.171261999999999</c:v>
                </c:pt>
                <c:pt idx="7">
                  <c:v>8.6292799999999996</c:v>
                </c:pt>
                <c:pt idx="8">
                  <c:v>13.012334000000006</c:v>
                </c:pt>
              </c:numCache>
            </c:numRef>
          </c:yVal>
        </c:ser>
        <c:ser>
          <c:idx val="2"/>
          <c:order val="2"/>
          <c:tx>
            <c:strRef>
              <c:f>Sheet1!$D$33</c:f>
              <c:strCache>
                <c:ptCount val="1"/>
                <c:pt idx="0">
                  <c:v>Plans</c:v>
                </c:pt>
              </c:strCache>
            </c:strRef>
          </c:tx>
          <c:spPr>
            <a:ln w="28575">
              <a:noFill/>
            </a:ln>
          </c:spPr>
          <c:xVal>
            <c:numRef>
              <c:f>Sheet1!$A$34:$A$42</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Sheet1!$D$34:$D$42</c:f>
              <c:numCache>
                <c:formatCode>0.00</c:formatCode>
                <c:ptCount val="9"/>
                <c:pt idx="0">
                  <c:v>11.927348</c:v>
                </c:pt>
                <c:pt idx="1">
                  <c:v>9.5801390000000008</c:v>
                </c:pt>
                <c:pt idx="2">
                  <c:v>10.35490400000001</c:v>
                </c:pt>
                <c:pt idx="4">
                  <c:v>12.797396000000001</c:v>
                </c:pt>
                <c:pt idx="5">
                  <c:v>13.506434000000011</c:v>
                </c:pt>
                <c:pt idx="6">
                  <c:v>11.901014000000002</c:v>
                </c:pt>
                <c:pt idx="7">
                  <c:v>8.3329820000000048</c:v>
                </c:pt>
                <c:pt idx="8">
                  <c:v>11.80664000000001</c:v>
                </c:pt>
              </c:numCache>
            </c:numRef>
          </c:yVal>
        </c:ser>
        <c:ser>
          <c:idx val="3"/>
          <c:order val="3"/>
          <c:tx>
            <c:strRef>
              <c:f>Sheet1!$E$33</c:f>
              <c:strCache>
                <c:ptCount val="1"/>
                <c:pt idx="0">
                  <c:v>Sustainment</c:v>
                </c:pt>
              </c:strCache>
            </c:strRef>
          </c:tx>
          <c:spPr>
            <a:ln w="28575">
              <a:noFill/>
            </a:ln>
          </c:spPr>
          <c:xVal>
            <c:numRef>
              <c:f>Sheet1!$A$34:$A$42</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Sheet1!$E$34:$E$42</c:f>
              <c:numCache>
                <c:formatCode>0.00</c:formatCode>
                <c:ptCount val="9"/>
                <c:pt idx="0">
                  <c:v>13.162688000000006</c:v>
                </c:pt>
                <c:pt idx="1">
                  <c:v>10.401389</c:v>
                </c:pt>
                <c:pt idx="2">
                  <c:v>11.454776000000004</c:v>
                </c:pt>
                <c:pt idx="4">
                  <c:v>13.893344000000004</c:v>
                </c:pt>
                <c:pt idx="5">
                  <c:v>14.955443000000011</c:v>
                </c:pt>
                <c:pt idx="6">
                  <c:v>12.940307000000001</c:v>
                </c:pt>
                <c:pt idx="7">
                  <c:v>8.4846230000000009</c:v>
                </c:pt>
                <c:pt idx="8">
                  <c:v>12.691915999999999</c:v>
                </c:pt>
              </c:numCache>
            </c:numRef>
          </c:yVal>
        </c:ser>
        <c:ser>
          <c:idx val="4"/>
          <c:order val="4"/>
          <c:tx>
            <c:strRef>
              <c:f>Sheet1!$F$33</c:f>
              <c:strCache>
                <c:ptCount val="1"/>
                <c:pt idx="0">
                  <c:v>Move &amp; Man Pro</c:v>
                </c:pt>
              </c:strCache>
            </c:strRef>
          </c:tx>
          <c:spPr>
            <a:ln w="28575">
              <a:noFill/>
            </a:ln>
          </c:spPr>
          <c:xVal>
            <c:numRef>
              <c:f>Sheet1!$A$34:$A$42</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Sheet1!$F$34:$F$42</c:f>
              <c:numCache>
                <c:formatCode>0.00</c:formatCode>
                <c:ptCount val="9"/>
                <c:pt idx="0">
                  <c:v>13.216517</c:v>
                </c:pt>
                <c:pt idx="1">
                  <c:v>10.427066000000002</c:v>
                </c:pt>
                <c:pt idx="2">
                  <c:v>11.33783</c:v>
                </c:pt>
                <c:pt idx="4">
                  <c:v>14.330780000000004</c:v>
                </c:pt>
                <c:pt idx="5">
                  <c:v>15.171407</c:v>
                </c:pt>
                <c:pt idx="6">
                  <c:v>13.234876999999999</c:v>
                </c:pt>
                <c:pt idx="7">
                  <c:v>8.7290089999999996</c:v>
                </c:pt>
                <c:pt idx="8">
                  <c:v>13.157792000000002</c:v>
                </c:pt>
              </c:numCache>
            </c:numRef>
          </c:yVal>
        </c:ser>
        <c:ser>
          <c:idx val="5"/>
          <c:order val="5"/>
          <c:tx>
            <c:strRef>
              <c:f>Sheet1!$G$33</c:f>
              <c:strCache>
                <c:ptCount val="1"/>
                <c:pt idx="0">
                  <c:v>C4 Ops</c:v>
                </c:pt>
              </c:strCache>
            </c:strRef>
          </c:tx>
          <c:spPr>
            <a:ln w="28575">
              <a:noFill/>
            </a:ln>
          </c:spPr>
          <c:xVal>
            <c:numRef>
              <c:f>Sheet1!$A$34:$A$42</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Sheet1!$G$34:$G$42</c:f>
              <c:numCache>
                <c:formatCode>0.00</c:formatCode>
                <c:ptCount val="9"/>
                <c:pt idx="0">
                  <c:v>11.903714000000004</c:v>
                </c:pt>
                <c:pt idx="1">
                  <c:v>9.5765660000000068</c:v>
                </c:pt>
                <c:pt idx="2">
                  <c:v>10.465748000000008</c:v>
                </c:pt>
                <c:pt idx="4">
                  <c:v>12.501224000000001</c:v>
                </c:pt>
                <c:pt idx="5">
                  <c:v>13.210801999999997</c:v>
                </c:pt>
                <c:pt idx="6">
                  <c:v>11.714101999999999</c:v>
                </c:pt>
                <c:pt idx="7">
                  <c:v>7.9624519999999954</c:v>
                </c:pt>
                <c:pt idx="8">
                  <c:v>11.449988000000001</c:v>
                </c:pt>
              </c:numCache>
            </c:numRef>
          </c:yVal>
        </c:ser>
        <c:ser>
          <c:idx val="6"/>
          <c:order val="6"/>
          <c:tx>
            <c:strRef>
              <c:f>Sheet1!$H$33</c:f>
              <c:strCache>
                <c:ptCount val="1"/>
                <c:pt idx="0">
                  <c:v>Current Ops</c:v>
                </c:pt>
              </c:strCache>
            </c:strRef>
          </c:tx>
          <c:spPr>
            <a:ln w="28575">
              <a:noFill/>
            </a:ln>
          </c:spPr>
          <c:xVal>
            <c:numRef>
              <c:f>Sheet1!$A$34:$A$42</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Sheet1!$H$34:$H$42</c:f>
              <c:numCache>
                <c:formatCode>0.00</c:formatCode>
                <c:ptCount val="9"/>
                <c:pt idx="0">
                  <c:v>21.628236814814816</c:v>
                </c:pt>
                <c:pt idx="1">
                  <c:v>15.547425111111101</c:v>
                </c:pt>
                <c:pt idx="2">
                  <c:v>17.704929481481493</c:v>
                </c:pt>
                <c:pt idx="4">
                  <c:v>23.617397481481504</c:v>
                </c:pt>
                <c:pt idx="5">
                  <c:v>25.460815999999987</c:v>
                </c:pt>
                <c:pt idx="6">
                  <c:v>21.396320592592588</c:v>
                </c:pt>
                <c:pt idx="7">
                  <c:v>11.58421466666667</c:v>
                </c:pt>
                <c:pt idx="8">
                  <c:v>21.035763555555537</c:v>
                </c:pt>
              </c:numCache>
            </c:numRef>
          </c:yVal>
        </c:ser>
        <c:ser>
          <c:idx val="7"/>
          <c:order val="7"/>
          <c:tx>
            <c:strRef>
              <c:f>Sheet1!$I$33</c:f>
              <c:strCache>
                <c:ptCount val="1"/>
                <c:pt idx="0">
                  <c:v>Current OPS-1</c:v>
                </c:pt>
              </c:strCache>
            </c:strRef>
          </c:tx>
          <c:spPr>
            <a:ln w="28575">
              <a:noFill/>
            </a:ln>
          </c:spPr>
          <c:xVal>
            <c:numRef>
              <c:f>Sheet1!$A$34:$A$42</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Sheet1!$I$34:$I$42</c:f>
              <c:numCache>
                <c:formatCode>0.00</c:formatCode>
                <c:ptCount val="9"/>
                <c:pt idx="0">
                  <c:v>10.353237000000009</c:v>
                </c:pt>
                <c:pt idx="1">
                  <c:v>8.2888979999999997</c:v>
                </c:pt>
                <c:pt idx="2">
                  <c:v>8.8994760000000106</c:v>
                </c:pt>
                <c:pt idx="4">
                  <c:v>11.175243000000002</c:v>
                </c:pt>
                <c:pt idx="5">
                  <c:v>11.931855000000001</c:v>
                </c:pt>
                <c:pt idx="6">
                  <c:v>10.217750999999998</c:v>
                </c:pt>
                <c:pt idx="7">
                  <c:v>6.8487989999999996</c:v>
                </c:pt>
                <c:pt idx="8">
                  <c:v>10.232898</c:v>
                </c:pt>
              </c:numCache>
            </c:numRef>
          </c:yVal>
        </c:ser>
        <c:ser>
          <c:idx val="8"/>
          <c:order val="8"/>
          <c:tx>
            <c:strRef>
              <c:f>Sheet1!$J$33</c:f>
              <c:strCache>
                <c:ptCount val="1"/>
                <c:pt idx="0">
                  <c:v>Current OPS-2</c:v>
                </c:pt>
              </c:strCache>
            </c:strRef>
          </c:tx>
          <c:spPr>
            <a:ln w="28575">
              <a:noFill/>
            </a:ln>
          </c:spPr>
          <c:xVal>
            <c:numRef>
              <c:f>Sheet1!$A$34:$A$42</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Sheet1!$J$34:$J$42</c:f>
              <c:numCache>
                <c:formatCode>0.00</c:formatCode>
                <c:ptCount val="9"/>
                <c:pt idx="0">
                  <c:v>10.286934</c:v>
                </c:pt>
                <c:pt idx="1">
                  <c:v>8.2349429999999995</c:v>
                </c:pt>
                <c:pt idx="2">
                  <c:v>8.8288440000000001</c:v>
                </c:pt>
                <c:pt idx="4">
                  <c:v>11.081301</c:v>
                </c:pt>
                <c:pt idx="5">
                  <c:v>11.795865000000001</c:v>
                </c:pt>
                <c:pt idx="6">
                  <c:v>10.175631000000006</c:v>
                </c:pt>
                <c:pt idx="7">
                  <c:v>6.9562049999999997</c:v>
                </c:pt>
                <c:pt idx="8">
                  <c:v>10.195098000000002</c:v>
                </c:pt>
              </c:numCache>
            </c:numRef>
          </c:yVal>
        </c:ser>
        <c:ser>
          <c:idx val="9"/>
          <c:order val="9"/>
          <c:tx>
            <c:strRef>
              <c:f>Sheet1!$K$33</c:f>
              <c:strCache>
                <c:ptCount val="1"/>
                <c:pt idx="0">
                  <c:v>Current OPS-1</c:v>
                </c:pt>
              </c:strCache>
            </c:strRef>
          </c:tx>
          <c:spPr>
            <a:ln w="28575">
              <a:noFill/>
            </a:ln>
          </c:spPr>
          <c:xVal>
            <c:numRef>
              <c:f>Sheet1!$A$34:$A$42</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Sheet1!$K$34:$K$42</c:f>
              <c:numCache>
                <c:formatCode>0.00</c:formatCode>
                <c:ptCount val="9"/>
                <c:pt idx="0">
                  <c:v>10.304604240000009</c:v>
                </c:pt>
                <c:pt idx="1">
                  <c:v>8.2673429999999986</c:v>
                </c:pt>
                <c:pt idx="2">
                  <c:v>8.9166120000000024</c:v>
                </c:pt>
                <c:pt idx="4">
                  <c:v>11.198714999999998</c:v>
                </c:pt>
                <c:pt idx="5">
                  <c:v>11.911065000000001</c:v>
                </c:pt>
                <c:pt idx="6">
                  <c:v>10.262427000000002</c:v>
                </c:pt>
                <c:pt idx="7">
                  <c:v>6.8218799999999975</c:v>
                </c:pt>
                <c:pt idx="8">
                  <c:v>10.242510000000001</c:v>
                </c:pt>
              </c:numCache>
            </c:numRef>
          </c:yVal>
        </c:ser>
        <c:ser>
          <c:idx val="10"/>
          <c:order val="10"/>
          <c:tx>
            <c:strRef>
              <c:f>Sheet1!$L$33</c:f>
              <c:strCache>
                <c:ptCount val="1"/>
                <c:pt idx="0">
                  <c:v>Sustainment</c:v>
                </c:pt>
              </c:strCache>
            </c:strRef>
          </c:tx>
          <c:spPr>
            <a:ln w="28575">
              <a:noFill/>
            </a:ln>
          </c:spPr>
          <c:xVal>
            <c:numRef>
              <c:f>Sheet1!$A$34:$A$42</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Sheet1!$L$34:$L$42</c:f>
              <c:numCache>
                <c:formatCode>0.00</c:formatCode>
                <c:ptCount val="9"/>
                <c:pt idx="0">
                  <c:v>10.552659000000009</c:v>
                </c:pt>
                <c:pt idx="1">
                  <c:v>8.2707990000000002</c:v>
                </c:pt>
                <c:pt idx="2">
                  <c:v>8.975778</c:v>
                </c:pt>
                <c:pt idx="4">
                  <c:v>11.292621</c:v>
                </c:pt>
                <c:pt idx="5">
                  <c:v>12.101073</c:v>
                </c:pt>
                <c:pt idx="6">
                  <c:v>10.331943000000001</c:v>
                </c:pt>
                <c:pt idx="7">
                  <c:v>6.7145099999999953</c:v>
                </c:pt>
                <c:pt idx="8">
                  <c:v>10.280832</c:v>
                </c:pt>
              </c:numCache>
            </c:numRef>
          </c:yVal>
        </c:ser>
        <c:ser>
          <c:idx val="11"/>
          <c:order val="11"/>
          <c:tx>
            <c:strRef>
              <c:f>Sheet1!$M$33</c:f>
              <c:strCache>
                <c:ptCount val="1"/>
                <c:pt idx="0">
                  <c:v>All Tents</c:v>
                </c:pt>
              </c:strCache>
            </c:strRef>
          </c:tx>
          <c:spPr>
            <a:ln w="28575">
              <a:solidFill>
                <a:srgbClr val="7030A0"/>
              </a:solidFill>
            </a:ln>
          </c:spPr>
          <c:marker>
            <c:spPr>
              <a:solidFill>
                <a:srgbClr val="7030A0"/>
              </a:solidFill>
              <a:ln>
                <a:solidFill>
                  <a:srgbClr val="7030A0"/>
                </a:solidFill>
              </a:ln>
            </c:spPr>
          </c:marker>
          <c:xVal>
            <c:numRef>
              <c:f>Sheet1!$A$34:$A$42</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Sheet1!$M$34:$M$42</c:f>
              <c:numCache>
                <c:formatCode>0.00</c:formatCode>
                <c:ptCount val="9"/>
                <c:pt idx="0">
                  <c:v>137.36834505481497</c:v>
                </c:pt>
                <c:pt idx="1">
                  <c:v>107.87849711111097</c:v>
                </c:pt>
                <c:pt idx="2">
                  <c:v>117.88301748148145</c:v>
                </c:pt>
                <c:pt idx="4">
                  <c:v>147.53523548148146</c:v>
                </c:pt>
                <c:pt idx="5">
                  <c:v>157.12991599999998</c:v>
                </c:pt>
                <c:pt idx="6">
                  <c:v>135.94856059259246</c:v>
                </c:pt>
                <c:pt idx="7">
                  <c:v>88.711208666666664</c:v>
                </c:pt>
                <c:pt idx="8">
                  <c:v>134.72815555555556</c:v>
                </c:pt>
              </c:numCache>
            </c:numRef>
          </c:yVal>
        </c:ser>
        <c:ser>
          <c:idx val="12"/>
          <c:order val="12"/>
          <c:tx>
            <c:strRef>
              <c:f>Sheet1!$N$33</c:f>
              <c:strCache>
                <c:ptCount val="1"/>
                <c:pt idx="0">
                  <c:v>Target Fuel</c:v>
                </c:pt>
              </c:strCache>
            </c:strRef>
          </c:tx>
          <c:spPr>
            <a:ln w="28575">
              <a:solidFill>
                <a:srgbClr val="33CC33"/>
              </a:solidFill>
            </a:ln>
          </c:spPr>
          <c:marker>
            <c:symbol val="square"/>
            <c:size val="6"/>
            <c:spPr>
              <a:solidFill>
                <a:srgbClr val="33CC33"/>
              </a:solidFill>
              <a:ln>
                <a:solidFill>
                  <a:srgbClr val="33CC33"/>
                </a:solidFill>
              </a:ln>
            </c:spPr>
          </c:marker>
          <c:xVal>
            <c:numRef>
              <c:f>Sheet1!$A$34:$A$42</c:f>
              <c:numCache>
                <c:formatCode>m/d/yyyy</c:formatCode>
                <c:ptCount val="9"/>
                <c:pt idx="0">
                  <c:v>39532</c:v>
                </c:pt>
                <c:pt idx="1">
                  <c:v>39533</c:v>
                </c:pt>
                <c:pt idx="2">
                  <c:v>39534</c:v>
                </c:pt>
                <c:pt idx="3">
                  <c:v>39535</c:v>
                </c:pt>
                <c:pt idx="4">
                  <c:v>39536</c:v>
                </c:pt>
                <c:pt idx="5">
                  <c:v>39537</c:v>
                </c:pt>
                <c:pt idx="6">
                  <c:v>39538</c:v>
                </c:pt>
                <c:pt idx="7">
                  <c:v>39539</c:v>
                </c:pt>
                <c:pt idx="8">
                  <c:v>39540</c:v>
                </c:pt>
              </c:numCache>
            </c:numRef>
          </c:xVal>
          <c:yVal>
            <c:numRef>
              <c:f>Sheet1!$N$34:$N$42</c:f>
              <c:numCache>
                <c:formatCode>General</c:formatCode>
                <c:ptCount val="9"/>
                <c:pt idx="0">
                  <c:v>129.6</c:v>
                </c:pt>
                <c:pt idx="1">
                  <c:v>168.6</c:v>
                </c:pt>
                <c:pt idx="2">
                  <c:v>43.6</c:v>
                </c:pt>
                <c:pt idx="4">
                  <c:v>177.6</c:v>
                </c:pt>
                <c:pt idx="5">
                  <c:v>77.599999999999994</c:v>
                </c:pt>
                <c:pt idx="6">
                  <c:v>210.6</c:v>
                </c:pt>
                <c:pt idx="7">
                  <c:v>111.6</c:v>
                </c:pt>
                <c:pt idx="8">
                  <c:v>140.6</c:v>
                </c:pt>
              </c:numCache>
            </c:numRef>
          </c:yVal>
        </c:ser>
        <c:axId val="56436224"/>
        <c:axId val="56438144"/>
      </c:scatterChart>
      <c:valAx>
        <c:axId val="56436224"/>
        <c:scaling>
          <c:orientation val="minMax"/>
        </c:scaling>
        <c:axPos val="b"/>
        <c:numFmt formatCode="m/d/yyyy" sourceLinked="1"/>
        <c:tickLblPos val="nextTo"/>
        <c:crossAx val="56438144"/>
        <c:crosses val="autoZero"/>
        <c:crossBetween val="midCat"/>
      </c:valAx>
      <c:valAx>
        <c:axId val="56438144"/>
        <c:scaling>
          <c:orientation val="minMax"/>
        </c:scaling>
        <c:axPos val="l"/>
        <c:majorGridlines/>
        <c:title>
          <c:tx>
            <c:rich>
              <a:bodyPr rot="-5400000" vert="horz"/>
              <a:lstStyle/>
              <a:p>
                <a:pPr>
                  <a:defRPr/>
                </a:pPr>
                <a:r>
                  <a:rPr lang="en-US"/>
                  <a:t>Fuel Consumed</a:t>
                </a:r>
                <a:r>
                  <a:rPr lang="en-US" baseline="0"/>
                  <a:t> (gal)</a:t>
                </a:r>
                <a:endParaRPr lang="en-US"/>
              </a:p>
            </c:rich>
          </c:tx>
          <c:layout/>
        </c:title>
        <c:numFmt formatCode="0.00" sourceLinked="1"/>
        <c:tickLblPos val="nextTo"/>
        <c:crossAx val="56436224"/>
        <c:crosses val="autoZero"/>
        <c:crossBetween val="midCat"/>
      </c:valAx>
    </c:plotArea>
    <c:legend>
      <c:legendPos val="r"/>
      <c:layout/>
    </c:legend>
    <c:plotVisOnly val="1"/>
  </c:chart>
  <c:externalData r:id="rId2"/>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fontAlgn="auto">
              <a:spcBef>
                <a:spcPts val="0"/>
              </a:spcBef>
              <a:spcAft>
                <a:spcPts val="0"/>
              </a:spcAft>
              <a:defRPr sz="1200">
                <a:latin typeface="+mn-lt"/>
              </a:defRPr>
            </a:lvl1pPr>
          </a:lstStyle>
          <a:p>
            <a:pPr>
              <a:defRPr/>
            </a:pPr>
            <a:fld id="{B2F3858D-E6D5-4A2D-BC68-C8B4C8014CC8}" type="datetimeFigureOut">
              <a:rPr lang="en-US"/>
              <a:pPr>
                <a:defRPr/>
              </a:pPr>
              <a:t>6/25/2012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fontAlgn="auto">
              <a:spcBef>
                <a:spcPts val="0"/>
              </a:spcBef>
              <a:spcAft>
                <a:spcPts val="0"/>
              </a:spcAft>
              <a:defRPr sz="1200">
                <a:latin typeface="+mn-lt"/>
              </a:defRPr>
            </a:lvl1pPr>
          </a:lstStyle>
          <a:p>
            <a:pPr>
              <a:defRPr/>
            </a:pPr>
            <a:fld id="{91604B26-4391-449D-A819-44B33CA395C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EBB54D3A-0305-4BC8-A40B-16111E4E2A67}"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AutoDISE computer model provided by the PM for Mobile Electric Power to determine the physical layout of the CPs. The team used the HVAC requirements calculator and custom designed Excel worksheets to estimate the amount of fuel used in each of the shelters that composed the CPs.  </a:t>
            </a:r>
          </a:p>
          <a:p>
            <a:pPr eaLnBrk="1" hangingPunct="1"/>
            <a:r>
              <a:rPr lang="en-US" smtClean="0"/>
              <a:t>The team used hourly weather data and other shelter internal environmental conditions data to calculated HVAC loads in each shelter.  The team used these loads combined with environmental conditioning unit (ECU) data to determine hourly fuel usage in each shelter. </a:t>
            </a:r>
          </a:p>
        </p:txBody>
      </p:sp>
      <p:sp>
        <p:nvSpPr>
          <p:cNvPr id="4" name="Slide Number Placeholder 3"/>
          <p:cNvSpPr>
            <a:spLocks noGrp="1"/>
          </p:cNvSpPr>
          <p:nvPr>
            <p:ph type="sldNum" sz="quarter" idx="5"/>
          </p:nvPr>
        </p:nvSpPr>
        <p:spPr/>
        <p:txBody>
          <a:bodyPr/>
          <a:lstStyle/>
          <a:p>
            <a:pPr>
              <a:defRPr/>
            </a:pPr>
            <a:fld id="{4625C168-E6F2-49B9-8BD9-B40AFE874999}"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Explain that this is one of three CPs making up the TOC that was examined during TOCFEST.</a:t>
            </a:r>
          </a:p>
          <a:p>
            <a:r>
              <a:rPr lang="en-US" smtClean="0"/>
              <a:t>Point out the shelters, connector shelters, TMSSs.</a:t>
            </a:r>
          </a:p>
          <a:p>
            <a:r>
              <a:rPr lang="en-US" smtClean="0"/>
              <a:t>Explain that fuel was consumed by HMMWVs, PPs, and TMSSs.  We are assuming that the HMMWV fuel was separate so, for the purposes of the study, the fuel was only consumed by PPs (powering mission equipment) and TMSSs (powering lights and ECUs for the shelters).</a:t>
            </a:r>
          </a:p>
        </p:txBody>
      </p:sp>
      <p:sp>
        <p:nvSpPr>
          <p:cNvPr id="4" name="Slide Number Placeholder 3"/>
          <p:cNvSpPr>
            <a:spLocks noGrp="1"/>
          </p:cNvSpPr>
          <p:nvPr>
            <p:ph type="sldNum" sz="quarter" idx="5"/>
          </p:nvPr>
        </p:nvSpPr>
        <p:spPr/>
        <p:txBody>
          <a:bodyPr/>
          <a:lstStyle/>
          <a:p>
            <a:pPr>
              <a:defRPr/>
            </a:pPr>
            <a:fld id="{43331AB2-2575-44D5-A87D-A75D2D9D9E57}"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Mention that we assumed steady-state temperature to use the HVAC requirements calculator.</a:t>
            </a:r>
          </a:p>
        </p:txBody>
      </p:sp>
      <p:sp>
        <p:nvSpPr>
          <p:cNvPr id="215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85C6E0B-C3AD-4A42-9381-5293D34EB091}" type="slidenum">
              <a:rPr lang="en-US" smtClean="0"/>
              <a:pPr fontAlgn="base">
                <a:spcBef>
                  <a:spcPct val="0"/>
                </a:spcBef>
                <a:spcAft>
                  <a:spcPct val="0"/>
                </a:spcAft>
                <a:defRPr/>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COP = coefficient of performance</a:t>
            </a:r>
          </a:p>
        </p:txBody>
      </p:sp>
      <p:sp>
        <p:nvSpPr>
          <p:cNvPr id="4" name="Slide Number Placeholder 3"/>
          <p:cNvSpPr>
            <a:spLocks noGrp="1"/>
          </p:cNvSpPr>
          <p:nvPr>
            <p:ph type="sldNum" sz="quarter" idx="5"/>
          </p:nvPr>
        </p:nvSpPr>
        <p:spPr/>
        <p:txBody>
          <a:bodyPr/>
          <a:lstStyle/>
          <a:p>
            <a:pPr>
              <a:defRPr/>
            </a:pPr>
            <a:fld id="{35F8ADD8-15AF-4EB1-AB24-77D601DE5494}"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Talking point: Solution: build a model that will translate each shelter’s hourly heat requirements into fuel consumed.</a:t>
            </a:r>
          </a:p>
          <a:p>
            <a:pPr eaLnBrk="1" hangingPunct="1"/>
            <a:endParaRPr lang="en-US" smtClean="0"/>
          </a:p>
        </p:txBody>
      </p:sp>
      <p:sp>
        <p:nvSpPr>
          <p:cNvPr id="4" name="Slide Number Placeholder 3"/>
          <p:cNvSpPr>
            <a:spLocks noGrp="1"/>
          </p:cNvSpPr>
          <p:nvPr>
            <p:ph type="sldNum" sz="quarter" idx="5"/>
          </p:nvPr>
        </p:nvSpPr>
        <p:spPr/>
        <p:txBody>
          <a:bodyPr/>
          <a:lstStyle/>
          <a:p>
            <a:pPr>
              <a:defRPr/>
            </a:pPr>
            <a:fld id="{764B8253-7D44-4831-B071-D1E083ED6D1D}"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Used this tool and changed conditions by the hour.</a:t>
            </a:r>
          </a:p>
        </p:txBody>
      </p:sp>
      <p:sp>
        <p:nvSpPr>
          <p:cNvPr id="4" name="Slide Number Placeholder 3"/>
          <p:cNvSpPr>
            <a:spLocks noGrp="1"/>
          </p:cNvSpPr>
          <p:nvPr>
            <p:ph type="sldNum" sz="quarter" idx="5"/>
          </p:nvPr>
        </p:nvSpPr>
        <p:spPr/>
        <p:txBody>
          <a:bodyPr/>
          <a:lstStyle/>
          <a:p>
            <a:pPr>
              <a:defRPr/>
            </a:pPr>
            <a:fld id="{E02E39FD-8F58-46D5-B255-5F68B0E1F820}"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Account for the hourly changes within the model.</a:t>
            </a:r>
          </a:p>
        </p:txBody>
      </p:sp>
      <p:sp>
        <p:nvSpPr>
          <p:cNvPr id="245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6B1791B-6DA8-44A6-BC29-048010376E1D}" type="slidenum">
              <a:rPr lang="en-US" smtClean="0"/>
              <a:pPr fontAlgn="base">
                <a:spcBef>
                  <a:spcPct val="0"/>
                </a:spcBef>
                <a:spcAft>
                  <a:spcPct val="0"/>
                </a:spcAft>
                <a:defRPr/>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F21509B-9034-4A05-9445-D15510BCE2A5}" type="slidenum">
              <a:rPr lang="en-US" smtClean="0"/>
              <a:pPr fontAlgn="base">
                <a:spcBef>
                  <a:spcPct val="0"/>
                </a:spcBef>
                <a:spcAft>
                  <a:spcPct val="0"/>
                </a:spcAft>
                <a:defRPr/>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The team conducted the study by investigating three scenarios, each of which addresses a unique combination of inputs, conditions, and assumptions.  Scenario 1 was our baseline, Scenario 2 Scenario 3 includes assumptions made on the most accurate information.  </a:t>
            </a:r>
          </a:p>
        </p:txBody>
      </p:sp>
      <p:sp>
        <p:nvSpPr>
          <p:cNvPr id="4" name="Slide Number Placeholder 3"/>
          <p:cNvSpPr>
            <a:spLocks noGrp="1"/>
          </p:cNvSpPr>
          <p:nvPr>
            <p:ph type="sldNum" sz="quarter" idx="5"/>
          </p:nvPr>
        </p:nvSpPr>
        <p:spPr/>
        <p:txBody>
          <a:bodyPr/>
          <a:lstStyle/>
          <a:p>
            <a:pPr>
              <a:defRPr/>
            </a:pPr>
            <a:fld id="{04C2EEDB-D0CA-4A29-AF10-5710743C2D5E}" type="slidenum">
              <a:rPr lang="en-US" smtClean="0"/>
              <a:pPr>
                <a:defRPr/>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66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B75F641-1CF1-4041-A32C-A9381CA34435}" type="slidenum">
              <a:rPr lang="en-US" smtClean="0"/>
              <a:pPr fontAlgn="base">
                <a:spcBef>
                  <a:spcPct val="0"/>
                </a:spcBef>
                <a:spcAft>
                  <a:spcPct val="0"/>
                </a:spcAft>
                <a:defRPr/>
              </a:pPr>
              <a:t>12</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76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7A4B8CC-E73D-4AE6-825B-2338C3913FC2}" type="slidenum">
              <a:rPr lang="en-US" smtClean="0"/>
              <a:pPr fontAlgn="base">
                <a:spcBef>
                  <a:spcPct val="0"/>
                </a:spcBef>
                <a:spcAft>
                  <a:spcPct val="0"/>
                </a:spcAft>
                <a:defRPr/>
              </a:pPr>
              <a:t>13</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86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4EBC6D8-C6ED-4BC2-8834-4D3D88E223BD}" type="slidenum">
              <a:rPr lang="en-US" smtClean="0"/>
              <a:pPr fontAlgn="base">
                <a:spcBef>
                  <a:spcPct val="0"/>
                </a:spcBef>
                <a:spcAft>
                  <a:spcPct val="0"/>
                </a:spcAft>
                <a:defRPr/>
              </a:pPr>
              <a:t>14</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97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D361A77-1DE4-4EE5-916F-46D3D0041FB7}" type="slidenum">
              <a:rPr lang="en-US" smtClean="0"/>
              <a:pPr fontAlgn="base">
                <a:spcBef>
                  <a:spcPct val="0"/>
                </a:spcBef>
                <a:spcAft>
                  <a:spcPct val="0"/>
                </a:spcAft>
                <a:defRPr/>
              </a:pPr>
              <a:t>15</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marL="339725" indent="-339725" eaLnBrk="1" hangingPunct="1"/>
            <a:r>
              <a:rPr lang="en-US" smtClean="0"/>
              <a:t>Further confidence in the model can be attained with more detailed data collection.– expand on this thought to explain the first bullet.</a:t>
            </a:r>
          </a:p>
          <a:p>
            <a:pPr marL="339725" indent="-339725" eaLnBrk="1" hangingPunct="1"/>
            <a:r>
              <a:rPr lang="en-US" smtClean="0">
                <a:solidFill>
                  <a:srgbClr val="FF0000"/>
                </a:solidFill>
              </a:rPr>
              <a:t>We could gain confidence in the model by comparing to an exercise with more accurate and more focused data collection.</a:t>
            </a:r>
          </a:p>
          <a:p>
            <a:pPr marL="339725" indent="-339725" eaLnBrk="1" hangingPunct="1"/>
            <a:endParaRPr lang="en-US" smtClean="0">
              <a:solidFill>
                <a:srgbClr val="FF0000"/>
              </a:solidFill>
            </a:endParaRPr>
          </a:p>
          <a:p>
            <a:pPr marL="339725" indent="-339725" eaLnBrk="1" hangingPunct="1"/>
            <a:r>
              <a:rPr lang="en-US" smtClean="0"/>
              <a:t>Given accurate input data, we could predict fuel usage for deployed TOCs (for resource planning).</a:t>
            </a:r>
          </a:p>
          <a:p>
            <a:pPr marL="339725" indent="-339725" eaLnBrk="1" hangingPunct="1"/>
            <a:endParaRPr lang="en-US" smtClean="0">
              <a:solidFill>
                <a:srgbClr val="FF0000"/>
              </a:solidFill>
            </a:endParaRPr>
          </a:p>
        </p:txBody>
      </p:sp>
      <p:sp>
        <p:nvSpPr>
          <p:cNvPr id="4" name="Slide Number Placeholder 3"/>
          <p:cNvSpPr>
            <a:spLocks noGrp="1"/>
          </p:cNvSpPr>
          <p:nvPr>
            <p:ph type="sldNum" sz="quarter" idx="5"/>
          </p:nvPr>
        </p:nvSpPr>
        <p:spPr/>
        <p:txBody>
          <a:bodyPr/>
          <a:lstStyle/>
          <a:p>
            <a:pPr>
              <a:defRPr/>
            </a:pPr>
            <a:fld id="{E2936C75-B4DB-462B-9418-2138201D7420}" type="slidenum">
              <a:rPr lang="en-US" smtClean="0"/>
              <a:pPr>
                <a:defRPr/>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25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6216705-38A3-4FF5-A5B3-2506E0CD12E4}" type="slidenum">
              <a:rPr lang="en-US" smtClean="0"/>
              <a:pPr fontAlgn="base">
                <a:spcBef>
                  <a:spcPct val="0"/>
                </a:spcBef>
                <a:spcAft>
                  <a:spcPct val="0"/>
                </a:spcAft>
                <a:defRPr/>
              </a:pPr>
              <a:t>18</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ADA0AA67-846F-4FE8-B7AA-6F01D7B3EB3D}" type="datetimeFigureOut">
              <a:rPr lang="en-US"/>
              <a:pPr>
                <a:defRPr/>
              </a:pPr>
              <a:t>6/25/2012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D581D59-332B-4D96-A08E-233BABD64B4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D29BF9F-3C60-4343-ACB2-1681289CFA93}" type="datetimeFigureOut">
              <a:rPr lang="en-US"/>
              <a:pPr>
                <a:defRPr/>
              </a:pPr>
              <a:t>6/25/2012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E384348-8A35-4775-8D11-80828D5F75D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07FD67F-2044-44EA-945D-BB1F3348D200}" type="datetimeFigureOut">
              <a:rPr lang="en-US"/>
              <a:pPr>
                <a:defRPr/>
              </a:pPr>
              <a:t>6/25/2012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D7A440E-0A42-40BA-A71C-D49AA5C83F9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76DB00B9-B384-41B2-8609-17DF7603B83C}" type="datetimeFigureOut">
              <a:rPr lang="en-US"/>
              <a:pPr>
                <a:defRPr/>
              </a:pPr>
              <a:t>6/25/2012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A8482F0-35F9-4441-9A61-CC4A702D914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93B6B05-F0FE-4227-A6EA-9DF13BE5BBF4}" type="datetimeFigureOut">
              <a:rPr lang="en-US"/>
              <a:pPr>
                <a:defRPr/>
              </a:pPr>
              <a:t>6/25/2012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557E4DE-870F-4554-A17A-BCA2AA678C3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0B766CFD-4ECE-4F17-97DC-A4C3EE6D4D2D}" type="datetimeFigureOut">
              <a:rPr lang="en-US"/>
              <a:pPr>
                <a:defRPr/>
              </a:pPr>
              <a:t>6/25/2012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58DD58D-03EA-4BCA-A115-5A5130ED5F2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C91F16E-94C0-4AB2-B2CC-4120729B5C1B}" type="datetimeFigureOut">
              <a:rPr lang="en-US"/>
              <a:pPr>
                <a:defRPr/>
              </a:pPr>
              <a:t>6/25/2012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8D0DCC96-645A-49E2-8AEC-FAD5C2550F2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4F73572-1A79-472A-9243-102E945D1C4C}" type="datetimeFigureOut">
              <a:rPr lang="en-US"/>
              <a:pPr>
                <a:defRPr/>
              </a:pPr>
              <a:t>6/25/2012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6B76114-7D0B-43DB-B649-3DFC4FF00FB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5DCD7DE-D8F9-442C-B16E-5B4D0F2AA0ED}" type="datetimeFigureOut">
              <a:rPr lang="en-US"/>
              <a:pPr>
                <a:defRPr/>
              </a:pPr>
              <a:t>6/25/2012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DADF989-51FE-43D4-87BC-D752C60E0B0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FA623A4-4DD6-46D2-8D73-AF04703425B9}" type="datetimeFigureOut">
              <a:rPr lang="en-US"/>
              <a:pPr>
                <a:defRPr/>
              </a:pPr>
              <a:t>6/25/2012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D3678D1-F608-4E1D-BD2B-44E9217F117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3A38C89-B534-4BC9-97AD-6C32336DA4BE}" type="datetimeFigureOut">
              <a:rPr lang="en-US"/>
              <a:pPr>
                <a:defRPr/>
              </a:pPr>
              <a:t>6/25/2012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7B4FDFC-4569-42E5-B26E-F6A82D65D86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B84F18F3-DF54-47D2-BC7D-33522361D2BC}" type="datetimeFigureOut">
              <a:rPr lang="en-US"/>
              <a:pPr>
                <a:defRPr/>
              </a:pPr>
              <a:t>6/25/2012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EBD4D28C-1409-4427-A04B-53B42598451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685800" y="1371600"/>
            <a:ext cx="7924800" cy="1470025"/>
          </a:xfrm>
        </p:spPr>
        <p:txBody>
          <a:bodyPr/>
          <a:lstStyle/>
          <a:p>
            <a:pPr eaLnBrk="1" hangingPunct="1"/>
            <a:r>
              <a:rPr lang="en-US" sz="4000" smtClean="0"/>
              <a:t>Fuel Consumption Model for Tactical Operations Centers (TOCs)</a:t>
            </a:r>
          </a:p>
        </p:txBody>
      </p:sp>
      <p:sp>
        <p:nvSpPr>
          <p:cNvPr id="4" name="Subtitle 2"/>
          <p:cNvSpPr txBox="1">
            <a:spLocks/>
          </p:cNvSpPr>
          <p:nvPr/>
        </p:nvSpPr>
        <p:spPr>
          <a:xfrm>
            <a:off x="1866900" y="3962400"/>
            <a:ext cx="5410200" cy="1752600"/>
          </a:xfrm>
          <a:prstGeom prst="rect">
            <a:avLst/>
          </a:prstGeom>
        </p:spPr>
        <p:txBody>
          <a:bodyPr>
            <a:normAutofit/>
          </a:bodyPr>
          <a:lstStyle/>
          <a:p>
            <a:pPr algn="ctr" fontAlgn="auto">
              <a:spcBef>
                <a:spcPct val="20000"/>
              </a:spcBef>
              <a:spcAft>
                <a:spcPts val="0"/>
              </a:spcAft>
              <a:buFont typeface="Arial" pitchFamily="34" charset="0"/>
              <a:buNone/>
              <a:defRPr/>
            </a:pPr>
            <a:r>
              <a:rPr lang="en-US" sz="2800" dirty="0">
                <a:latin typeface="+mn-lt"/>
              </a:rPr>
              <a:t>Jennifer Barker</a:t>
            </a:r>
          </a:p>
          <a:p>
            <a:pPr algn="ctr" fontAlgn="auto">
              <a:spcBef>
                <a:spcPct val="20000"/>
              </a:spcBef>
              <a:spcAft>
                <a:spcPts val="0"/>
              </a:spcAft>
              <a:buFont typeface="Arial" pitchFamily="34" charset="0"/>
              <a:buNone/>
              <a:defRPr/>
            </a:pPr>
            <a:r>
              <a:rPr lang="en-US" sz="2800" dirty="0">
                <a:latin typeface="+mn-lt"/>
              </a:rPr>
              <a:t>SURVICE Engineering Company</a:t>
            </a:r>
          </a:p>
          <a:p>
            <a:pPr algn="ctr" fontAlgn="auto">
              <a:spcBef>
                <a:spcPct val="20000"/>
              </a:spcBef>
              <a:spcAft>
                <a:spcPts val="0"/>
              </a:spcAft>
              <a:buFont typeface="Arial" pitchFamily="34" charset="0"/>
              <a:buNone/>
              <a:defRPr/>
            </a:pPr>
            <a:r>
              <a:rPr lang="en-US" sz="2400" dirty="0">
                <a:latin typeface="+mn-lt"/>
              </a:rPr>
              <a:t>Jennifer.barker@survice.com</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hangingPunct="1"/>
            <a:r>
              <a:rPr lang="en-US" smtClean="0"/>
              <a:t>Background</a:t>
            </a:r>
          </a:p>
        </p:txBody>
      </p:sp>
      <p:sp>
        <p:nvSpPr>
          <p:cNvPr id="3" name="Content Placeholder 2"/>
          <p:cNvSpPr>
            <a:spLocks noGrp="1"/>
          </p:cNvSpPr>
          <p:nvPr>
            <p:ph idx="1"/>
          </p:nvPr>
        </p:nvSpPr>
        <p:spPr/>
        <p:txBody>
          <a:bodyPr rtlCol="0">
            <a:normAutofit fontScale="85000" lnSpcReduction="20000"/>
          </a:bodyPr>
          <a:lstStyle/>
          <a:p>
            <a:pPr eaLnBrk="1" fontAlgn="auto" hangingPunct="1">
              <a:spcAft>
                <a:spcPts val="0"/>
              </a:spcAft>
              <a:defRPr/>
            </a:pPr>
            <a:r>
              <a:rPr lang="en-US" dirty="0" smtClean="0"/>
              <a:t>CERDEC conducted a power assessment in 2008</a:t>
            </a:r>
          </a:p>
          <a:p>
            <a:pPr lvl="1" eaLnBrk="1" fontAlgn="auto" hangingPunct="1">
              <a:spcAft>
                <a:spcPts val="0"/>
              </a:spcAft>
              <a:defRPr/>
            </a:pPr>
            <a:r>
              <a:rPr lang="en-US" dirty="0" smtClean="0"/>
              <a:t>Three Command Posts (CPs): the Brigade Main, the Infantry Battalion CP and the MAIN Tactical CP. </a:t>
            </a:r>
          </a:p>
          <a:p>
            <a:pPr lvl="1" eaLnBrk="1" fontAlgn="auto" hangingPunct="1">
              <a:spcAft>
                <a:spcPts val="0"/>
              </a:spcAft>
              <a:defRPr/>
            </a:pPr>
            <a:r>
              <a:rPr lang="en-US" dirty="0" smtClean="0"/>
              <a:t>Eight days of mission equipment operation.</a:t>
            </a:r>
          </a:p>
          <a:p>
            <a:pPr eaLnBrk="1" fontAlgn="auto" hangingPunct="1">
              <a:spcAft>
                <a:spcPts val="0"/>
              </a:spcAft>
              <a:defRPr/>
            </a:pPr>
            <a:r>
              <a:rPr lang="en-US" dirty="0" smtClean="0"/>
              <a:t>AMSAA requested SURVICE Engineering Company conduct a study to account for the fuel consumed.</a:t>
            </a:r>
          </a:p>
          <a:p>
            <a:pPr eaLnBrk="1" fontAlgn="auto" hangingPunct="1">
              <a:spcAft>
                <a:spcPts val="0"/>
              </a:spcAft>
              <a:defRPr/>
            </a:pPr>
            <a:r>
              <a:rPr lang="en-US" dirty="0" smtClean="0"/>
              <a:t>By then end of the study, SURVICE had accounted for 97% of the reported fuel used during TOCFEST.</a:t>
            </a:r>
          </a:p>
          <a:p>
            <a:pPr eaLnBrk="1" fontAlgn="auto" hangingPunct="1">
              <a:spcAft>
                <a:spcPts val="0"/>
              </a:spcAft>
              <a:defRPr/>
            </a:pPr>
            <a:r>
              <a:rPr lang="en-US" dirty="0" smtClean="0"/>
              <a:t>Resulting model can be used to predict fuel usage for TOCs – any weather conditions, shelters, shelter configuration, mission equipment layout, generators, and ECUs.</a:t>
            </a:r>
          </a:p>
          <a:p>
            <a:pPr eaLnBrk="1" fontAlgn="auto" hangingPunct="1">
              <a:spcAft>
                <a:spcPts val="0"/>
              </a:spcAft>
              <a:buFont typeface="Arial" pitchFamily="34" charset="0"/>
              <a:buChar char="•"/>
              <a:defRPr/>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r>
              <a:rPr lang="en-US" smtClean="0"/>
              <a:t>BCT Main CP</a:t>
            </a:r>
          </a:p>
        </p:txBody>
      </p:sp>
      <p:pic>
        <p:nvPicPr>
          <p:cNvPr id="4099" name="Content Placeholder 3"/>
          <p:cNvPicPr>
            <a:picLocks noGrp="1"/>
          </p:cNvPicPr>
          <p:nvPr>
            <p:ph idx="1"/>
          </p:nvPr>
        </p:nvPicPr>
        <p:blipFill>
          <a:blip r:embed="rId3" cstate="print"/>
          <a:srcRect/>
          <a:stretch>
            <a:fillRect/>
          </a:stretch>
        </p:blipFill>
        <p:spPr>
          <a:xfrm>
            <a:off x="1668463" y="1295400"/>
            <a:ext cx="5646737" cy="4983163"/>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smtClean="0"/>
              <a:t>Problem Statement</a:t>
            </a:r>
          </a:p>
        </p:txBody>
      </p:sp>
      <p:sp>
        <p:nvSpPr>
          <p:cNvPr id="5123" name="Content Placeholder 2"/>
          <p:cNvSpPr>
            <a:spLocks noGrp="1"/>
          </p:cNvSpPr>
          <p:nvPr>
            <p:ph idx="1"/>
          </p:nvPr>
        </p:nvSpPr>
        <p:spPr>
          <a:xfrm>
            <a:off x="457200" y="1341438"/>
            <a:ext cx="8229600" cy="4525962"/>
          </a:xfrm>
        </p:spPr>
        <p:txBody>
          <a:bodyPr/>
          <a:lstStyle/>
          <a:p>
            <a:pPr eaLnBrk="1" hangingPunct="1">
              <a:buFont typeface="Arial" charset="0"/>
              <a:buNone/>
            </a:pPr>
            <a:r>
              <a:rPr lang="en-US" sz="2400" b="1" smtClean="0"/>
              <a:t>Find:  </a:t>
            </a:r>
            <a:r>
              <a:rPr lang="en-US" sz="2400" smtClean="0"/>
              <a:t>the fuel consumed by TMSSs during TOCFEST</a:t>
            </a:r>
          </a:p>
          <a:p>
            <a:pPr eaLnBrk="1" hangingPunct="1">
              <a:buFont typeface="Arial" charset="0"/>
              <a:buNone/>
            </a:pPr>
            <a:r>
              <a:rPr lang="en-US" sz="2400" b="1" smtClean="0"/>
              <a:t>Given:</a:t>
            </a:r>
          </a:p>
          <a:p>
            <a:pPr eaLnBrk="1" hangingPunct="1"/>
            <a:r>
              <a:rPr lang="en-US" sz="2400" smtClean="0"/>
              <a:t>Total daily fuel usage &amp; calculated fuel usage by power plants</a:t>
            </a:r>
          </a:p>
          <a:p>
            <a:pPr eaLnBrk="1" hangingPunct="1"/>
            <a:r>
              <a:rPr lang="en-US" sz="2400" smtClean="0"/>
              <a:t>Shelter and mission equipment layouts</a:t>
            </a:r>
          </a:p>
          <a:p>
            <a:pPr eaLnBrk="1" hangingPunct="1"/>
            <a:r>
              <a:rPr lang="en-US" sz="2400" smtClean="0"/>
              <a:t>Dates evaluated</a:t>
            </a:r>
          </a:p>
          <a:p>
            <a:pPr eaLnBrk="1" hangingPunct="1"/>
            <a:r>
              <a:rPr lang="en-US" sz="2400" smtClean="0"/>
              <a:t>Weather conditions	</a:t>
            </a:r>
          </a:p>
          <a:p>
            <a:pPr eaLnBrk="1" hangingPunct="1"/>
            <a:r>
              <a:rPr lang="en-US" sz="2400" smtClean="0"/>
              <a:t>ECU capacities and TMSS fuel consumption rates	</a:t>
            </a:r>
          </a:p>
          <a:p>
            <a:pPr eaLnBrk="1" hangingPunct="1">
              <a:buFont typeface="Arial" charset="0"/>
              <a:buNone/>
            </a:pPr>
            <a:r>
              <a:rPr lang="en-US" sz="2400" b="1" smtClean="0"/>
              <a:t>Tools:</a:t>
            </a:r>
          </a:p>
          <a:p>
            <a:pPr eaLnBrk="1" hangingPunct="1"/>
            <a:r>
              <a:rPr lang="en-US" sz="2400" smtClean="0"/>
              <a:t>AutoDISE software</a:t>
            </a:r>
          </a:p>
          <a:p>
            <a:pPr eaLnBrk="1" hangingPunct="1"/>
            <a:r>
              <a:rPr lang="en-US" sz="2400" smtClean="0"/>
              <a:t>HVAC Requirements calculator (part of AutoDISE)</a:t>
            </a:r>
          </a:p>
          <a:p>
            <a:pPr eaLnBrk="1" hangingPunct="1"/>
            <a:r>
              <a:rPr lang="en-US" sz="2400" smtClean="0"/>
              <a:t>SURVICE Fuel Consumption Model</a:t>
            </a:r>
          </a:p>
          <a:p>
            <a:pPr eaLnBrk="1" hangingPunct="1">
              <a:buFont typeface="Arial" charset="0"/>
              <a:buNone/>
            </a:pPr>
            <a:r>
              <a:rPr lang="en-US" sz="2400" smtClean="0"/>
              <a:t>						          	</a:t>
            </a:r>
            <a:endParaRPr lang="en-US" sz="1200" smtClean="0"/>
          </a:p>
          <a:p>
            <a:pPr eaLnBrk="1" hangingPunct="1">
              <a:buFont typeface="Arial" charset="0"/>
              <a:buNone/>
            </a:pPr>
            <a:endParaRPr lang="en-US" sz="2400" smtClean="0"/>
          </a:p>
          <a:p>
            <a:pPr eaLnBrk="1" hangingPunct="1">
              <a:buFont typeface="Arial" charset="0"/>
              <a:buNone/>
            </a:pPr>
            <a:endParaRPr lang="en-US" sz="2400" smtClean="0"/>
          </a:p>
          <a:p>
            <a:pPr eaLnBrk="1" hangingPunct="1">
              <a:buFont typeface="Arial" charset="0"/>
              <a:buNone/>
            </a:pPr>
            <a:endParaRPr lang="en-US" sz="2400" smtClean="0"/>
          </a:p>
          <a:p>
            <a:pPr eaLnBrk="1" hangingPunct="1">
              <a:buFont typeface="Arial" charset="0"/>
              <a:buNone/>
            </a:pPr>
            <a:endParaRPr lang="en-US" sz="240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smtClean="0"/>
              <a:t>Additional Input</a:t>
            </a:r>
          </a:p>
        </p:txBody>
      </p:sp>
      <p:sp>
        <p:nvSpPr>
          <p:cNvPr id="6147" name="Content Placeholder 2"/>
          <p:cNvSpPr>
            <a:spLocks noGrp="1"/>
          </p:cNvSpPr>
          <p:nvPr>
            <p:ph idx="1"/>
          </p:nvPr>
        </p:nvSpPr>
        <p:spPr/>
        <p:txBody>
          <a:bodyPr/>
          <a:lstStyle/>
          <a:p>
            <a:r>
              <a:rPr lang="en-US" smtClean="0"/>
              <a:t>Assumptions made in the following areas:</a:t>
            </a:r>
          </a:p>
          <a:p>
            <a:pPr lvl="1"/>
            <a:r>
              <a:rPr lang="en-US" smtClean="0"/>
              <a:t>ECU settings</a:t>
            </a:r>
          </a:p>
          <a:p>
            <a:pPr lvl="1"/>
            <a:r>
              <a:rPr lang="en-US" smtClean="0"/>
              <a:t>TOC hours of operation</a:t>
            </a:r>
          </a:p>
          <a:p>
            <a:pPr lvl="1"/>
            <a:r>
              <a:rPr lang="en-US" smtClean="0"/>
              <a:t># personnel in each shelter</a:t>
            </a:r>
          </a:p>
          <a:p>
            <a:pPr lvl="1"/>
            <a:r>
              <a:rPr lang="en-US" smtClean="0"/>
              <a:t>Conditions within shelters</a:t>
            </a:r>
          </a:p>
          <a:p>
            <a:pPr lvl="1"/>
            <a:r>
              <a:rPr lang="en-US" smtClean="0"/>
              <a:t>Ground conditions</a:t>
            </a:r>
          </a:p>
          <a:p>
            <a:pPr lvl="1"/>
            <a:r>
              <a:rPr lang="en-US" smtClean="0"/>
              <a:t>Solar and electrical contribution to heat load</a:t>
            </a:r>
          </a:p>
          <a:p>
            <a:pPr lvl="1"/>
            <a:endParaRPr lang="en-US"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1341438"/>
            <a:ext cx="8229600" cy="4525962"/>
          </a:xfrm>
        </p:spPr>
        <p:txBody>
          <a:bodyPr/>
          <a:lstStyle/>
          <a:p>
            <a:pPr eaLnBrk="1" hangingPunct="1">
              <a:buFont typeface="Arial" charset="0"/>
              <a:buNone/>
            </a:pPr>
            <a:r>
              <a:rPr lang="en-US" sz="2800" smtClean="0"/>
              <a:t>Determine:</a:t>
            </a:r>
          </a:p>
          <a:p>
            <a:pPr eaLnBrk="1" hangingPunct="1">
              <a:buFont typeface="Wingdings" pitchFamily="2" charset="2"/>
              <a:buChar char="§"/>
            </a:pPr>
            <a:r>
              <a:rPr lang="en-US" sz="2800" smtClean="0"/>
              <a:t>Heating required (BTUs)</a:t>
            </a:r>
          </a:p>
          <a:p>
            <a:pPr eaLnBrk="1" hangingPunct="1">
              <a:buFont typeface="Wingdings" pitchFamily="2" charset="2"/>
              <a:buChar char="§"/>
            </a:pPr>
            <a:r>
              <a:rPr lang="en-US" sz="2800" smtClean="0"/>
              <a:t>Electrical Power to generate heating (BTU to kW)</a:t>
            </a:r>
          </a:p>
          <a:p>
            <a:pPr eaLnBrk="1" hangingPunct="1">
              <a:buFont typeface="Wingdings" pitchFamily="2" charset="2"/>
              <a:buChar char="§"/>
            </a:pPr>
            <a:r>
              <a:rPr lang="en-US" sz="2800" smtClean="0"/>
              <a:t>Fuel to produce total power (kW to gal)</a:t>
            </a:r>
          </a:p>
          <a:p>
            <a:pPr eaLnBrk="1" hangingPunct="1">
              <a:buFont typeface="Wingdings" pitchFamily="2" charset="2"/>
              <a:buChar char="§"/>
            </a:pPr>
            <a:endParaRPr lang="en-US" sz="2800" smtClean="0"/>
          </a:p>
          <a:p>
            <a:pPr eaLnBrk="1" hangingPunct="1">
              <a:buFont typeface="Wingdings" pitchFamily="2" charset="2"/>
              <a:buChar char="§"/>
            </a:pPr>
            <a:endParaRPr lang="en-US" sz="2800" smtClean="0"/>
          </a:p>
          <a:p>
            <a:pPr eaLnBrk="1" hangingPunct="1">
              <a:buFont typeface="Wingdings" pitchFamily="2" charset="2"/>
              <a:buChar char="§"/>
            </a:pPr>
            <a:endParaRPr lang="en-US" sz="2800" smtClean="0"/>
          </a:p>
          <a:p>
            <a:pPr eaLnBrk="1" hangingPunct="1">
              <a:buFont typeface="Wingdings" pitchFamily="2" charset="2"/>
              <a:buChar char="§"/>
            </a:pPr>
            <a:endParaRPr lang="en-US" sz="2800" smtClean="0"/>
          </a:p>
        </p:txBody>
      </p:sp>
      <p:sp>
        <p:nvSpPr>
          <p:cNvPr id="7171" name="Title 1"/>
          <p:cNvSpPr>
            <a:spLocks noGrp="1"/>
          </p:cNvSpPr>
          <p:nvPr>
            <p:ph type="title"/>
          </p:nvPr>
        </p:nvSpPr>
        <p:spPr/>
        <p:txBody>
          <a:bodyPr/>
          <a:lstStyle/>
          <a:p>
            <a:pPr eaLnBrk="1" hangingPunct="1"/>
            <a:r>
              <a:rPr lang="en-US" smtClean="0"/>
              <a:t>Approach</a:t>
            </a:r>
          </a:p>
        </p:txBody>
      </p:sp>
      <p:grpSp>
        <p:nvGrpSpPr>
          <p:cNvPr id="7172" name="Group 13"/>
          <p:cNvGrpSpPr>
            <a:grpSpLocks/>
          </p:cNvGrpSpPr>
          <p:nvPr/>
        </p:nvGrpSpPr>
        <p:grpSpPr bwMode="auto">
          <a:xfrm>
            <a:off x="457200" y="3821113"/>
            <a:ext cx="8305800" cy="1970087"/>
            <a:chOff x="457200" y="3276600"/>
            <a:chExt cx="8305800" cy="1969532"/>
          </a:xfrm>
        </p:grpSpPr>
        <p:sp>
          <p:nvSpPr>
            <p:cNvPr id="26" name="Right Arrow 25"/>
            <p:cNvSpPr/>
            <p:nvPr/>
          </p:nvSpPr>
          <p:spPr>
            <a:xfrm>
              <a:off x="2209800" y="3809850"/>
              <a:ext cx="1219200" cy="533250"/>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US" sz="1400" dirty="0"/>
                <a:t>Heat (BTU)</a:t>
              </a:r>
            </a:p>
          </p:txBody>
        </p:sp>
        <p:sp>
          <p:nvSpPr>
            <p:cNvPr id="22" name="Right Arrow 21"/>
            <p:cNvSpPr/>
            <p:nvPr/>
          </p:nvSpPr>
          <p:spPr>
            <a:xfrm>
              <a:off x="5029200" y="3809850"/>
              <a:ext cx="1219200" cy="533250"/>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US" sz="1400" dirty="0"/>
                <a:t>Power (kW)</a:t>
              </a:r>
            </a:p>
          </p:txBody>
        </p:sp>
        <p:sp>
          <p:nvSpPr>
            <p:cNvPr id="4" name="Rectangle 3"/>
            <p:cNvSpPr/>
            <p:nvPr/>
          </p:nvSpPr>
          <p:spPr>
            <a:xfrm>
              <a:off x="457200" y="3276600"/>
              <a:ext cx="1771650" cy="15997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Shelter</a:t>
              </a:r>
            </a:p>
            <a:p>
              <a:pPr algn="ctr" fontAlgn="auto">
                <a:spcBef>
                  <a:spcPts val="0"/>
                </a:spcBef>
                <a:spcAft>
                  <a:spcPts val="0"/>
                </a:spcAft>
                <a:defRPr/>
              </a:pPr>
              <a:r>
                <a:rPr lang="en-US" dirty="0"/>
                <a:t>(BTUs required)</a:t>
              </a:r>
            </a:p>
          </p:txBody>
        </p:sp>
        <p:sp>
          <p:nvSpPr>
            <p:cNvPr id="5" name="Rectangle 4"/>
            <p:cNvSpPr/>
            <p:nvPr/>
          </p:nvSpPr>
          <p:spPr>
            <a:xfrm>
              <a:off x="6248400" y="3276600"/>
              <a:ext cx="1600200" cy="15997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Generator</a:t>
              </a:r>
            </a:p>
            <a:p>
              <a:pPr algn="ctr" fontAlgn="auto">
                <a:spcBef>
                  <a:spcPts val="0"/>
                </a:spcBef>
                <a:spcAft>
                  <a:spcPts val="0"/>
                </a:spcAft>
                <a:defRPr/>
              </a:pPr>
              <a:r>
                <a:rPr lang="en-US" dirty="0"/>
                <a:t>(kW to gal)</a:t>
              </a:r>
            </a:p>
          </p:txBody>
        </p:sp>
        <p:sp>
          <p:nvSpPr>
            <p:cNvPr id="6" name="Rectangle 5"/>
            <p:cNvSpPr/>
            <p:nvPr/>
          </p:nvSpPr>
          <p:spPr>
            <a:xfrm>
              <a:off x="3429000" y="3276600"/>
              <a:ext cx="1600200" cy="15997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ECU</a:t>
              </a:r>
            </a:p>
            <a:p>
              <a:pPr algn="ctr" fontAlgn="auto">
                <a:spcBef>
                  <a:spcPts val="0"/>
                </a:spcBef>
                <a:spcAft>
                  <a:spcPts val="0"/>
                </a:spcAft>
                <a:defRPr/>
              </a:pPr>
              <a:r>
                <a:rPr lang="en-US" dirty="0"/>
                <a:t>(BTUs to kW)</a:t>
              </a:r>
            </a:p>
          </p:txBody>
        </p:sp>
        <p:sp>
          <p:nvSpPr>
            <p:cNvPr id="21" name="Right Arrow 20"/>
            <p:cNvSpPr/>
            <p:nvPr/>
          </p:nvSpPr>
          <p:spPr>
            <a:xfrm>
              <a:off x="7848600" y="3809850"/>
              <a:ext cx="914400" cy="533250"/>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US" sz="1600" dirty="0"/>
                <a:t>Fuel</a:t>
              </a:r>
              <a:endParaRPr lang="en-US" dirty="0"/>
            </a:p>
          </p:txBody>
        </p:sp>
        <p:sp>
          <p:nvSpPr>
            <p:cNvPr id="11" name="Rectangle 10"/>
            <p:cNvSpPr/>
            <p:nvPr/>
          </p:nvSpPr>
          <p:spPr>
            <a:xfrm>
              <a:off x="3429000" y="3276600"/>
              <a:ext cx="4419600" cy="1599749"/>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180" name="TextBox 11"/>
            <p:cNvSpPr txBox="1">
              <a:spLocks noChangeArrowheads="1"/>
            </p:cNvSpPr>
            <p:nvPr/>
          </p:nvSpPr>
          <p:spPr bwMode="auto">
            <a:xfrm>
              <a:off x="762000" y="4876800"/>
              <a:ext cx="1295400" cy="369332"/>
            </a:xfrm>
            <a:prstGeom prst="rect">
              <a:avLst/>
            </a:prstGeom>
            <a:noFill/>
            <a:ln w="9525">
              <a:noFill/>
              <a:miter lim="800000"/>
              <a:headEnd/>
              <a:tailEnd/>
            </a:ln>
          </p:spPr>
          <p:txBody>
            <a:bodyPr>
              <a:spAutoFit/>
            </a:bodyPr>
            <a:lstStyle/>
            <a:p>
              <a:r>
                <a:rPr lang="en-US"/>
                <a:t>AutoDISE</a:t>
              </a:r>
            </a:p>
          </p:txBody>
        </p:sp>
        <p:sp>
          <p:nvSpPr>
            <p:cNvPr id="7181" name="TextBox 12"/>
            <p:cNvSpPr txBox="1">
              <a:spLocks noChangeArrowheads="1"/>
            </p:cNvSpPr>
            <p:nvPr/>
          </p:nvSpPr>
          <p:spPr bwMode="auto">
            <a:xfrm>
              <a:off x="4724400" y="4876800"/>
              <a:ext cx="2133600" cy="369332"/>
            </a:xfrm>
            <a:prstGeom prst="rect">
              <a:avLst/>
            </a:prstGeom>
            <a:noFill/>
            <a:ln w="9525">
              <a:noFill/>
              <a:miter lim="800000"/>
              <a:headEnd/>
              <a:tailEnd/>
            </a:ln>
          </p:spPr>
          <p:txBody>
            <a:bodyPr>
              <a:spAutoFit/>
            </a:bodyPr>
            <a:lstStyle/>
            <a:p>
              <a:r>
                <a:rPr lang="en-US"/>
                <a:t>SURVICE Model</a:t>
              </a: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762000" y="274638"/>
            <a:ext cx="7924800" cy="1143000"/>
          </a:xfrm>
        </p:spPr>
        <p:txBody>
          <a:bodyPr/>
          <a:lstStyle/>
          <a:p>
            <a:pPr eaLnBrk="1" hangingPunct="1"/>
            <a:r>
              <a:rPr lang="en-US" sz="3600" smtClean="0"/>
              <a:t>HVAC Requirements</a:t>
            </a:r>
            <a:br>
              <a:rPr lang="en-US" sz="3600" smtClean="0"/>
            </a:br>
            <a:r>
              <a:rPr lang="en-US" sz="3600" smtClean="0"/>
              <a:t>Calculator</a:t>
            </a:r>
          </a:p>
        </p:txBody>
      </p:sp>
      <p:pic>
        <p:nvPicPr>
          <p:cNvPr id="8195" name="Content Placeholder 3"/>
          <p:cNvPicPr>
            <a:picLocks noGrp="1"/>
          </p:cNvPicPr>
          <p:nvPr>
            <p:ph idx="1"/>
          </p:nvPr>
        </p:nvPicPr>
        <p:blipFill>
          <a:blip r:embed="rId3" cstate="print"/>
          <a:srcRect/>
          <a:stretch>
            <a:fillRect/>
          </a:stretch>
        </p:blipFill>
        <p:spPr>
          <a:xfrm>
            <a:off x="1419225" y="1600200"/>
            <a:ext cx="6305550" cy="4525963"/>
          </a:xfrm>
        </p:spPr>
      </p:pic>
      <p:sp>
        <p:nvSpPr>
          <p:cNvPr id="4" name="Rectangle 3"/>
          <p:cNvSpPr/>
          <p:nvPr/>
        </p:nvSpPr>
        <p:spPr>
          <a:xfrm>
            <a:off x="4572000" y="4495800"/>
            <a:ext cx="3124200" cy="1600200"/>
          </a:xfrm>
          <a:prstGeom prst="rect">
            <a:avLst/>
          </a:prstGeom>
          <a:noFill/>
          <a:ln w="57150">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1219200" y="274638"/>
            <a:ext cx="8229600" cy="1143000"/>
          </a:xfrm>
        </p:spPr>
        <p:txBody>
          <a:bodyPr/>
          <a:lstStyle/>
          <a:p>
            <a:pPr eaLnBrk="1" hangingPunct="1"/>
            <a:r>
              <a:rPr lang="en-US" sz="3600" smtClean="0"/>
              <a:t>AutoDISE Input/Output</a:t>
            </a:r>
          </a:p>
        </p:txBody>
      </p:sp>
      <p:pic>
        <p:nvPicPr>
          <p:cNvPr id="9219" name="Picture 3" descr="C:\Documents and Settings\jennifer.wynick.NAE\My Documents\Downloads\Input-Output.bmp"/>
          <p:cNvPicPr>
            <a:picLocks noChangeAspect="1" noChangeArrowheads="1"/>
          </p:cNvPicPr>
          <p:nvPr/>
        </p:nvPicPr>
        <p:blipFill>
          <a:blip r:embed="rId3" cstate="print"/>
          <a:srcRect t="8688" r="4321" b="22894"/>
          <a:stretch>
            <a:fillRect/>
          </a:stretch>
        </p:blipFill>
        <p:spPr bwMode="auto">
          <a:xfrm>
            <a:off x="266700" y="1447800"/>
            <a:ext cx="8610600" cy="48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990600" y="304800"/>
            <a:ext cx="8229600" cy="1143000"/>
          </a:xfrm>
        </p:spPr>
        <p:txBody>
          <a:bodyPr/>
          <a:lstStyle/>
          <a:p>
            <a:pPr eaLnBrk="1" hangingPunct="1"/>
            <a:r>
              <a:rPr lang="en-US" sz="3200" smtClean="0"/>
              <a:t>Fuel Consumption Calculations</a:t>
            </a:r>
          </a:p>
        </p:txBody>
      </p:sp>
      <p:pic>
        <p:nvPicPr>
          <p:cNvPr id="10243" name="Picture 2" descr="C:\Documents and Settings\jennifer.wynick.NAE\My Documents\Downloads\Calculations.bmp"/>
          <p:cNvPicPr>
            <a:picLocks noChangeAspect="1" noChangeArrowheads="1"/>
          </p:cNvPicPr>
          <p:nvPr/>
        </p:nvPicPr>
        <p:blipFill>
          <a:blip r:embed="rId3" cstate="print"/>
          <a:srcRect l="1823" t="16583" r="7539" b="5980"/>
          <a:stretch>
            <a:fillRect/>
          </a:stretch>
        </p:blipFill>
        <p:spPr bwMode="auto">
          <a:xfrm>
            <a:off x="762000" y="1393825"/>
            <a:ext cx="7620000" cy="50752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533400"/>
            <a:ext cx="8229600" cy="1066800"/>
          </a:xfrm>
        </p:spPr>
        <p:txBody>
          <a:bodyPr/>
          <a:lstStyle/>
          <a:p>
            <a:pPr eaLnBrk="1" hangingPunct="1"/>
            <a:r>
              <a:rPr lang="en-US" smtClean="0"/>
              <a:t>Common Conditions</a:t>
            </a:r>
          </a:p>
        </p:txBody>
      </p:sp>
      <p:sp>
        <p:nvSpPr>
          <p:cNvPr id="11267" name="Content Placeholder 2"/>
          <p:cNvSpPr>
            <a:spLocks noGrp="1"/>
          </p:cNvSpPr>
          <p:nvPr>
            <p:ph idx="1"/>
          </p:nvPr>
        </p:nvSpPr>
        <p:spPr>
          <a:xfrm>
            <a:off x="457200" y="1905000"/>
            <a:ext cx="8229600" cy="4525963"/>
          </a:xfrm>
        </p:spPr>
        <p:txBody>
          <a:bodyPr/>
          <a:lstStyle/>
          <a:p>
            <a:pPr eaLnBrk="1" hangingPunct="1"/>
            <a:r>
              <a:rPr lang="en-US" smtClean="0"/>
              <a:t>TMSS ECU COP = 1 (Resistance heating)</a:t>
            </a:r>
          </a:p>
          <a:p>
            <a:pPr eaLnBrk="1" hangingPunct="1"/>
            <a:r>
              <a:rPr lang="en-US" smtClean="0"/>
              <a:t>Fuel for HMMWV’s not included in analysis</a:t>
            </a:r>
          </a:p>
          <a:p>
            <a:pPr eaLnBrk="1" hangingPunct="1"/>
            <a:r>
              <a:rPr lang="en-US" smtClean="0"/>
              <a:t>Distribution of Connector tent heat load</a:t>
            </a:r>
          </a:p>
          <a:p>
            <a:pPr eaLnBrk="1" hangingPunct="1">
              <a:buFont typeface="Arial" charset="0"/>
              <a:buNone/>
            </a:pPr>
            <a:endParaRPr lang="en-US" smtClean="0"/>
          </a:p>
        </p:txBody>
      </p:sp>
      <p:grpSp>
        <p:nvGrpSpPr>
          <p:cNvPr id="11268" name="Group 23"/>
          <p:cNvGrpSpPr>
            <a:grpSpLocks/>
          </p:cNvGrpSpPr>
          <p:nvPr/>
        </p:nvGrpSpPr>
        <p:grpSpPr bwMode="auto">
          <a:xfrm>
            <a:off x="3505200" y="4800600"/>
            <a:ext cx="2133600" cy="838200"/>
            <a:chOff x="4724400" y="4191000"/>
            <a:chExt cx="3048000" cy="914400"/>
          </a:xfrm>
        </p:grpSpPr>
        <p:sp>
          <p:nvSpPr>
            <p:cNvPr id="11" name="Rectangle 10"/>
            <p:cNvSpPr/>
            <p:nvPr/>
          </p:nvSpPr>
          <p:spPr>
            <a:xfrm>
              <a:off x="4724400" y="4191000"/>
              <a:ext cx="1220107" cy="9144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ectangle 11"/>
            <p:cNvSpPr/>
            <p:nvPr/>
          </p:nvSpPr>
          <p:spPr>
            <a:xfrm>
              <a:off x="6552293" y="4191000"/>
              <a:ext cx="1220107" cy="9144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6019347" y="4495800"/>
              <a:ext cx="458107"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11269" name="Group 22"/>
          <p:cNvGrpSpPr>
            <a:grpSpLocks/>
          </p:cNvGrpSpPr>
          <p:nvPr/>
        </p:nvGrpSpPr>
        <p:grpSpPr bwMode="auto">
          <a:xfrm>
            <a:off x="6172200" y="4800600"/>
            <a:ext cx="2133600" cy="838200"/>
            <a:chOff x="2971800" y="5410200"/>
            <a:chExt cx="2895600" cy="914400"/>
          </a:xfrm>
        </p:grpSpPr>
        <p:sp>
          <p:nvSpPr>
            <p:cNvPr id="21" name="Rectangle 20"/>
            <p:cNvSpPr/>
            <p:nvPr/>
          </p:nvSpPr>
          <p:spPr>
            <a:xfrm>
              <a:off x="4495007" y="5715000"/>
              <a:ext cx="152966"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Rectangle 15"/>
            <p:cNvSpPr/>
            <p:nvPr/>
          </p:nvSpPr>
          <p:spPr>
            <a:xfrm>
              <a:off x="2971800" y="5410200"/>
              <a:ext cx="1219427" cy="9144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Rectangle 16"/>
            <p:cNvSpPr/>
            <p:nvPr/>
          </p:nvSpPr>
          <p:spPr>
            <a:xfrm>
              <a:off x="4647973" y="5410200"/>
              <a:ext cx="1219427" cy="9144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Rectangle 17"/>
            <p:cNvSpPr/>
            <p:nvPr/>
          </p:nvSpPr>
          <p:spPr>
            <a:xfrm>
              <a:off x="4191227" y="5715000"/>
              <a:ext cx="152968"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19" name="Straight Connector 18"/>
            <p:cNvCxnSpPr/>
            <p:nvPr/>
          </p:nvCxnSpPr>
          <p:spPr>
            <a:xfrm rot="5400000">
              <a:off x="4038827" y="5867400"/>
              <a:ext cx="3048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4495573" y="5867400"/>
              <a:ext cx="3048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1270" name="TextBox 24"/>
          <p:cNvSpPr txBox="1">
            <a:spLocks noChangeArrowheads="1"/>
          </p:cNvSpPr>
          <p:nvPr/>
        </p:nvSpPr>
        <p:spPr bwMode="auto">
          <a:xfrm>
            <a:off x="1219200" y="5943600"/>
            <a:ext cx="1600200" cy="381000"/>
          </a:xfrm>
          <a:prstGeom prst="rect">
            <a:avLst/>
          </a:prstGeom>
          <a:noFill/>
          <a:ln w="9525">
            <a:noFill/>
            <a:miter lim="800000"/>
            <a:headEnd/>
            <a:tailEnd/>
          </a:ln>
        </p:spPr>
        <p:txBody>
          <a:bodyPr>
            <a:spAutoFit/>
          </a:bodyPr>
          <a:lstStyle/>
          <a:p>
            <a:r>
              <a:rPr lang="en-US">
                <a:latin typeface="Calibri" pitchFamily="34" charset="0"/>
              </a:rPr>
              <a:t>Actual Layout</a:t>
            </a:r>
          </a:p>
        </p:txBody>
      </p:sp>
      <p:sp>
        <p:nvSpPr>
          <p:cNvPr id="11271" name="TextBox 31"/>
          <p:cNvSpPr txBox="1">
            <a:spLocks noChangeArrowheads="1"/>
          </p:cNvSpPr>
          <p:nvPr/>
        </p:nvSpPr>
        <p:spPr bwMode="auto">
          <a:xfrm>
            <a:off x="3124200" y="5754688"/>
            <a:ext cx="2895600" cy="646112"/>
          </a:xfrm>
          <a:prstGeom prst="rect">
            <a:avLst/>
          </a:prstGeom>
          <a:noFill/>
          <a:ln w="9525">
            <a:noFill/>
            <a:miter lim="800000"/>
            <a:headEnd/>
            <a:tailEnd/>
          </a:ln>
        </p:spPr>
        <p:txBody>
          <a:bodyPr>
            <a:spAutoFit/>
          </a:bodyPr>
          <a:lstStyle/>
          <a:p>
            <a:pPr algn="ctr"/>
            <a:r>
              <a:rPr lang="en-US">
                <a:latin typeface="Calibri" pitchFamily="34" charset="0"/>
              </a:rPr>
              <a:t>Heat load calculated separately</a:t>
            </a:r>
          </a:p>
        </p:txBody>
      </p:sp>
      <p:sp>
        <p:nvSpPr>
          <p:cNvPr id="11272" name="TextBox 32"/>
          <p:cNvSpPr txBox="1">
            <a:spLocks noChangeArrowheads="1"/>
          </p:cNvSpPr>
          <p:nvPr/>
        </p:nvSpPr>
        <p:spPr bwMode="auto">
          <a:xfrm>
            <a:off x="6172200" y="5715000"/>
            <a:ext cx="2286000" cy="369888"/>
          </a:xfrm>
          <a:prstGeom prst="rect">
            <a:avLst/>
          </a:prstGeom>
          <a:noFill/>
          <a:ln w="9525">
            <a:noFill/>
            <a:miter lim="800000"/>
            <a:headEnd/>
            <a:tailEnd/>
          </a:ln>
        </p:spPr>
        <p:txBody>
          <a:bodyPr>
            <a:spAutoFit/>
          </a:bodyPr>
          <a:lstStyle/>
          <a:p>
            <a:r>
              <a:rPr lang="en-US">
                <a:latin typeface="Calibri" pitchFamily="34" charset="0"/>
              </a:rPr>
              <a:t>Heat Load Distributed</a:t>
            </a:r>
          </a:p>
        </p:txBody>
      </p:sp>
      <p:sp>
        <p:nvSpPr>
          <p:cNvPr id="11273" name="TextBox 33"/>
          <p:cNvSpPr txBox="1">
            <a:spLocks noChangeArrowheads="1"/>
          </p:cNvSpPr>
          <p:nvPr/>
        </p:nvSpPr>
        <p:spPr bwMode="auto">
          <a:xfrm>
            <a:off x="6248400" y="4419600"/>
            <a:ext cx="609600" cy="276225"/>
          </a:xfrm>
          <a:prstGeom prst="rect">
            <a:avLst/>
          </a:prstGeom>
          <a:noFill/>
          <a:ln w="9525">
            <a:solidFill>
              <a:schemeClr val="tx1"/>
            </a:solidFill>
            <a:miter lim="800000"/>
            <a:headEnd/>
            <a:tailEnd/>
          </a:ln>
        </p:spPr>
        <p:txBody>
          <a:bodyPr>
            <a:spAutoFit/>
          </a:bodyPr>
          <a:lstStyle/>
          <a:p>
            <a:pPr algn="ctr"/>
            <a:r>
              <a:rPr lang="en-US" sz="1200">
                <a:latin typeface="Calibri" pitchFamily="34" charset="0"/>
              </a:rPr>
              <a:t>TMSS</a:t>
            </a:r>
          </a:p>
        </p:txBody>
      </p:sp>
      <p:cxnSp>
        <p:nvCxnSpPr>
          <p:cNvPr id="35" name="Straight Connector 34"/>
          <p:cNvCxnSpPr>
            <a:stCxn id="11273" idx="2"/>
          </p:cNvCxnSpPr>
          <p:nvPr/>
        </p:nvCxnSpPr>
        <p:spPr>
          <a:xfrm rot="5400000">
            <a:off x="6500812" y="4748213"/>
            <a:ext cx="104775" cy="0"/>
          </a:xfrm>
          <a:prstGeom prst="line">
            <a:avLst/>
          </a:prstGeom>
        </p:spPr>
        <p:style>
          <a:lnRef idx="1">
            <a:schemeClr val="accent1"/>
          </a:lnRef>
          <a:fillRef idx="0">
            <a:schemeClr val="accent1"/>
          </a:fillRef>
          <a:effectRef idx="0">
            <a:schemeClr val="accent1"/>
          </a:effectRef>
          <a:fontRef idx="minor">
            <a:schemeClr val="tx1"/>
          </a:fontRef>
        </p:style>
      </p:cxnSp>
      <p:sp>
        <p:nvSpPr>
          <p:cNvPr id="11275" name="TextBox 35"/>
          <p:cNvSpPr txBox="1">
            <a:spLocks noChangeArrowheads="1"/>
          </p:cNvSpPr>
          <p:nvPr/>
        </p:nvSpPr>
        <p:spPr bwMode="auto">
          <a:xfrm>
            <a:off x="7772400" y="4419600"/>
            <a:ext cx="609600" cy="276225"/>
          </a:xfrm>
          <a:prstGeom prst="rect">
            <a:avLst/>
          </a:prstGeom>
          <a:noFill/>
          <a:ln w="9525">
            <a:solidFill>
              <a:schemeClr val="tx1"/>
            </a:solidFill>
            <a:miter lim="800000"/>
            <a:headEnd/>
            <a:tailEnd/>
          </a:ln>
        </p:spPr>
        <p:txBody>
          <a:bodyPr>
            <a:spAutoFit/>
          </a:bodyPr>
          <a:lstStyle/>
          <a:p>
            <a:pPr algn="ctr"/>
            <a:r>
              <a:rPr lang="en-US" sz="1200">
                <a:latin typeface="Calibri" pitchFamily="34" charset="0"/>
              </a:rPr>
              <a:t>TMSS</a:t>
            </a:r>
          </a:p>
        </p:txBody>
      </p:sp>
      <p:cxnSp>
        <p:nvCxnSpPr>
          <p:cNvPr id="37" name="Straight Connector 36"/>
          <p:cNvCxnSpPr>
            <a:stCxn id="11275" idx="2"/>
          </p:cNvCxnSpPr>
          <p:nvPr/>
        </p:nvCxnSpPr>
        <p:spPr>
          <a:xfrm rot="5400000">
            <a:off x="8024812" y="4748213"/>
            <a:ext cx="104775" cy="0"/>
          </a:xfrm>
          <a:prstGeom prst="line">
            <a:avLst/>
          </a:prstGeom>
        </p:spPr>
        <p:style>
          <a:lnRef idx="1">
            <a:schemeClr val="accent1"/>
          </a:lnRef>
          <a:fillRef idx="0">
            <a:schemeClr val="accent1"/>
          </a:fillRef>
          <a:effectRef idx="0">
            <a:schemeClr val="accent1"/>
          </a:effectRef>
          <a:fontRef idx="minor">
            <a:schemeClr val="tx1"/>
          </a:fontRef>
        </p:style>
      </p:cxnSp>
      <p:pic>
        <p:nvPicPr>
          <p:cNvPr id="11277" name="Picture 32"/>
          <p:cNvPicPr>
            <a:picLocks noChangeAspect="1" noChangeArrowheads="1"/>
          </p:cNvPicPr>
          <p:nvPr/>
        </p:nvPicPr>
        <p:blipFill>
          <a:blip r:embed="rId2" cstate="print"/>
          <a:srcRect/>
          <a:stretch>
            <a:fillRect/>
          </a:stretch>
        </p:blipFill>
        <p:spPr bwMode="auto">
          <a:xfrm>
            <a:off x="1060450" y="4022725"/>
            <a:ext cx="1835150" cy="1920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smtClean="0"/>
              <a:t>Study Conditions</a:t>
            </a:r>
          </a:p>
        </p:txBody>
      </p:sp>
      <p:sp>
        <p:nvSpPr>
          <p:cNvPr id="12291" name="Content Placeholder 2"/>
          <p:cNvSpPr>
            <a:spLocks noGrp="1"/>
          </p:cNvSpPr>
          <p:nvPr>
            <p:ph idx="1"/>
          </p:nvPr>
        </p:nvSpPr>
        <p:spPr/>
        <p:txBody>
          <a:bodyPr/>
          <a:lstStyle/>
          <a:p>
            <a:pPr eaLnBrk="1" hangingPunct="1"/>
            <a:endParaRPr lang="en-US" smtClean="0"/>
          </a:p>
        </p:txBody>
      </p:sp>
      <p:graphicFrame>
        <p:nvGraphicFramePr>
          <p:cNvPr id="4" name="Table 3"/>
          <p:cNvGraphicFramePr>
            <a:graphicFrameLocks noGrp="1"/>
          </p:cNvGraphicFramePr>
          <p:nvPr/>
        </p:nvGraphicFramePr>
        <p:xfrm>
          <a:off x="0" y="1371600"/>
          <a:ext cx="9144000" cy="5486400"/>
        </p:xfrm>
        <a:graphic>
          <a:graphicData uri="http://schemas.openxmlformats.org/drawingml/2006/table">
            <a:tbl>
              <a:tblPr firstRow="1" bandRow="1">
                <a:tableStyleId>{5C22544A-7EE6-4342-B048-85BDC9FD1C3A}</a:tableStyleId>
              </a:tblPr>
              <a:tblGrid>
                <a:gridCol w="2590800"/>
                <a:gridCol w="2346960"/>
                <a:gridCol w="2103120"/>
                <a:gridCol w="2103120"/>
              </a:tblGrid>
              <a:tr h="731520">
                <a:tc>
                  <a:txBody>
                    <a:bodyPr/>
                    <a:lstStyle/>
                    <a:p>
                      <a:pPr algn="ctr"/>
                      <a:endParaRPr lang="en-US" dirty="0"/>
                    </a:p>
                  </a:txBody>
                  <a:tcPr anchor="ctr"/>
                </a:tc>
                <a:tc>
                  <a:txBody>
                    <a:bodyPr/>
                    <a:lstStyle/>
                    <a:p>
                      <a:pPr algn="ctr"/>
                      <a:r>
                        <a:rPr lang="en-US" dirty="0" smtClean="0"/>
                        <a:t>Scenario</a:t>
                      </a:r>
                      <a:r>
                        <a:rPr lang="en-US" baseline="0" dirty="0" smtClean="0"/>
                        <a:t> 1 </a:t>
                      </a:r>
                    </a:p>
                    <a:p>
                      <a:pPr algn="ctr"/>
                      <a:r>
                        <a:rPr lang="en-US" baseline="0" dirty="0" smtClean="0"/>
                        <a:t>(</a:t>
                      </a:r>
                      <a:r>
                        <a:rPr lang="en-US" dirty="0" smtClean="0"/>
                        <a:t>Original Assumptions)</a:t>
                      </a:r>
                      <a:endParaRPr lang="en-US" dirty="0"/>
                    </a:p>
                  </a:txBody>
                  <a:tcPr anchor="ctr"/>
                </a:tc>
                <a:tc>
                  <a:txBody>
                    <a:bodyPr/>
                    <a:lstStyle/>
                    <a:p>
                      <a:pPr algn="ctr"/>
                      <a:r>
                        <a:rPr lang="en-US" dirty="0" smtClean="0"/>
                        <a:t>Scenario</a:t>
                      </a:r>
                      <a:r>
                        <a:rPr lang="en-US" baseline="0" dirty="0" smtClean="0"/>
                        <a:t> 2</a:t>
                      </a:r>
                    </a:p>
                  </a:txBody>
                  <a:tcPr anchor="ctr"/>
                </a:tc>
                <a:tc>
                  <a:txBody>
                    <a:bodyPr/>
                    <a:lstStyle/>
                    <a:p>
                      <a:pPr algn="ctr"/>
                      <a:r>
                        <a:rPr lang="en-US" dirty="0" smtClean="0"/>
                        <a:t>Scenario</a:t>
                      </a:r>
                      <a:r>
                        <a:rPr lang="en-US" baseline="0" dirty="0" smtClean="0"/>
                        <a:t> 3 </a:t>
                      </a:r>
                    </a:p>
                  </a:txBody>
                  <a:tcPr anchor="ctr"/>
                </a:tc>
              </a:tr>
              <a:tr h="457200">
                <a:tc>
                  <a:txBody>
                    <a:bodyPr/>
                    <a:lstStyle/>
                    <a:p>
                      <a:pPr algn="ctr"/>
                      <a:r>
                        <a:rPr lang="en-US" dirty="0" smtClean="0"/>
                        <a:t>Heat Setting</a:t>
                      </a:r>
                      <a:endParaRPr lang="en-US" dirty="0"/>
                    </a:p>
                  </a:txBody>
                  <a:tcPr anchor="ctr"/>
                </a:tc>
                <a:tc>
                  <a:txBody>
                    <a:bodyPr/>
                    <a:lstStyle/>
                    <a:p>
                      <a:pPr algn="ctr"/>
                      <a:r>
                        <a:rPr lang="en-US" dirty="0" smtClean="0"/>
                        <a:t>Low</a:t>
                      </a:r>
                      <a:endParaRPr lang="en-US" dirty="0"/>
                    </a:p>
                  </a:txBody>
                  <a:tcPr anchor="ctr"/>
                </a:tc>
                <a:tc>
                  <a:txBody>
                    <a:bodyPr/>
                    <a:lstStyle/>
                    <a:p>
                      <a:pPr algn="ctr"/>
                      <a:r>
                        <a:rPr lang="en-US" dirty="0" smtClean="0"/>
                        <a:t>Low</a:t>
                      </a:r>
                      <a:endParaRPr lang="en-US" dirty="0"/>
                    </a:p>
                  </a:txBody>
                  <a:tcPr anchor="ctr"/>
                </a:tc>
                <a:tc>
                  <a:txBody>
                    <a:bodyPr/>
                    <a:lstStyle/>
                    <a:p>
                      <a:pPr algn="ctr"/>
                      <a:r>
                        <a:rPr lang="en-US" dirty="0" smtClean="0"/>
                        <a:t>High</a:t>
                      </a:r>
                      <a:endParaRPr lang="en-US" dirty="0"/>
                    </a:p>
                  </a:txBody>
                  <a:tcPr anchor="ctr"/>
                </a:tc>
              </a:tr>
              <a:tr h="457200">
                <a:tc>
                  <a:txBody>
                    <a:bodyPr/>
                    <a:lstStyle/>
                    <a:p>
                      <a:pPr algn="ctr"/>
                      <a:r>
                        <a:rPr lang="en-US" dirty="0" smtClean="0"/>
                        <a:t>Hours</a:t>
                      </a:r>
                      <a:r>
                        <a:rPr lang="en-US" baseline="0" dirty="0" smtClean="0"/>
                        <a:t> of Operation</a:t>
                      </a:r>
                      <a:endParaRPr lang="en-US" dirty="0"/>
                    </a:p>
                  </a:txBody>
                  <a:tcPr anchor="ctr"/>
                </a:tc>
                <a:tc>
                  <a:txBody>
                    <a:bodyPr/>
                    <a:lstStyle/>
                    <a:p>
                      <a:pPr algn="ctr"/>
                      <a:r>
                        <a:rPr lang="en-US" dirty="0" smtClean="0"/>
                        <a:t>0600-1800</a:t>
                      </a:r>
                      <a:endParaRPr lang="en-US" dirty="0"/>
                    </a:p>
                  </a:txBody>
                  <a:tcPr anchor="ctr"/>
                </a:tc>
                <a:tc>
                  <a:txBody>
                    <a:bodyPr/>
                    <a:lstStyle/>
                    <a:p>
                      <a:pPr algn="ctr"/>
                      <a:r>
                        <a:rPr lang="en-US" dirty="0" smtClean="0"/>
                        <a:t>0600-1900</a:t>
                      </a:r>
                      <a:endParaRPr lang="en-US" dirty="0"/>
                    </a:p>
                  </a:txBody>
                  <a:tcPr anchor="ctr"/>
                </a:tc>
                <a:tc>
                  <a:txBody>
                    <a:bodyPr/>
                    <a:lstStyle/>
                    <a:p>
                      <a:pPr algn="ctr"/>
                      <a:r>
                        <a:rPr lang="en-US" dirty="0" smtClean="0"/>
                        <a:t>0600-1900</a:t>
                      </a:r>
                      <a:endParaRPr lang="en-US" dirty="0"/>
                    </a:p>
                  </a:txBody>
                  <a:tcPr anchor="ctr"/>
                </a:tc>
              </a:tr>
              <a:tr h="457200">
                <a:tc>
                  <a:txBody>
                    <a:bodyPr/>
                    <a:lstStyle/>
                    <a:p>
                      <a:pPr algn="ctr"/>
                      <a:r>
                        <a:rPr lang="en-US" dirty="0" smtClean="0"/>
                        <a:t># Personnel</a:t>
                      </a:r>
                      <a:endParaRPr lang="en-US" dirty="0"/>
                    </a:p>
                  </a:txBody>
                  <a:tcPr anchor="ctr"/>
                </a:tc>
                <a:tc>
                  <a:txBody>
                    <a:bodyPr/>
                    <a:lstStyle/>
                    <a:p>
                      <a:pPr algn="ctr"/>
                      <a:r>
                        <a:rPr lang="en-US" dirty="0" smtClean="0"/>
                        <a:t># laptop</a:t>
                      </a:r>
                      <a:r>
                        <a:rPr lang="en-US" baseline="0" dirty="0" smtClean="0"/>
                        <a:t> stations</a:t>
                      </a:r>
                      <a:endParaRPr lang="en-US" dirty="0"/>
                    </a:p>
                  </a:txBody>
                  <a:tcPr anchor="ctr"/>
                </a:tc>
                <a:tc>
                  <a:txBody>
                    <a:bodyPr/>
                    <a:lstStyle/>
                    <a:p>
                      <a:pPr algn="ctr"/>
                      <a:r>
                        <a:rPr lang="en-US" dirty="0" smtClean="0"/>
                        <a:t>0</a:t>
                      </a:r>
                      <a:endParaRPr lang="en-US" dirty="0"/>
                    </a:p>
                  </a:txBody>
                  <a:tcPr anchor="ctr"/>
                </a:tc>
                <a:tc>
                  <a:txBody>
                    <a:bodyPr/>
                    <a:lstStyle/>
                    <a:p>
                      <a:pPr algn="ctr"/>
                      <a:r>
                        <a:rPr lang="en-US" dirty="0" smtClean="0"/>
                        <a:t>0</a:t>
                      </a:r>
                      <a:endParaRPr lang="en-US" dirty="0"/>
                    </a:p>
                  </a:txBody>
                  <a:tcPr anchor="ctr"/>
                </a:tc>
              </a:tr>
              <a:tr h="457200">
                <a:tc>
                  <a:txBody>
                    <a:bodyPr/>
                    <a:lstStyle/>
                    <a:p>
                      <a:pPr algn="ctr"/>
                      <a:r>
                        <a:rPr lang="en-US" dirty="0" smtClean="0"/>
                        <a:t>Internal Temperature</a:t>
                      </a:r>
                      <a:endParaRPr lang="en-US" dirty="0"/>
                    </a:p>
                  </a:txBody>
                  <a:tcPr anchor="ctr"/>
                </a:tc>
                <a:tc>
                  <a:txBody>
                    <a:bodyPr/>
                    <a:lstStyle/>
                    <a:p>
                      <a:pPr algn="ctr"/>
                      <a:r>
                        <a:rPr lang="en-US" dirty="0" smtClean="0"/>
                        <a:t>65-80°F</a:t>
                      </a:r>
                      <a:endParaRPr lang="en-US" dirty="0"/>
                    </a:p>
                  </a:txBody>
                  <a:tcPr anchor="ctr"/>
                </a:tc>
                <a:tc>
                  <a:txBody>
                    <a:bodyPr/>
                    <a:lstStyle/>
                    <a:p>
                      <a:pPr algn="ctr"/>
                      <a:r>
                        <a:rPr lang="en-US" dirty="0" smtClean="0"/>
                        <a:t>70-80°F</a:t>
                      </a:r>
                      <a:endParaRPr lang="en-US" dirty="0"/>
                    </a:p>
                  </a:txBody>
                  <a:tcPr anchor="ctr"/>
                </a:tc>
                <a:tc>
                  <a:txBody>
                    <a:bodyPr/>
                    <a:lstStyle/>
                    <a:p>
                      <a:pPr algn="ctr"/>
                      <a:r>
                        <a:rPr lang="en-US" dirty="0" smtClean="0"/>
                        <a:t>70-80°F</a:t>
                      </a:r>
                      <a:endParaRPr lang="en-US" dirty="0"/>
                    </a:p>
                  </a:txBody>
                  <a:tcPr anchor="ctr"/>
                </a:tc>
              </a:tr>
              <a:tr h="457200">
                <a:tc>
                  <a:txBody>
                    <a:bodyPr/>
                    <a:lstStyle/>
                    <a:p>
                      <a:pPr algn="ctr"/>
                      <a:r>
                        <a:rPr lang="en-US" dirty="0" smtClean="0"/>
                        <a:t>Desired Humidity</a:t>
                      </a:r>
                      <a:endParaRPr lang="en-US" dirty="0"/>
                    </a:p>
                  </a:txBody>
                  <a:tcPr anchor="ctr"/>
                </a:tc>
                <a:tc>
                  <a:txBody>
                    <a:bodyPr/>
                    <a:lstStyle/>
                    <a:p>
                      <a:pPr algn="ctr"/>
                      <a:r>
                        <a:rPr lang="en-US" dirty="0" smtClean="0"/>
                        <a:t>50%</a:t>
                      </a:r>
                      <a:endParaRPr lang="en-US" dirty="0"/>
                    </a:p>
                  </a:txBody>
                  <a:tcPr anchor="ctr"/>
                </a:tc>
                <a:tc>
                  <a:txBody>
                    <a:bodyPr/>
                    <a:lstStyle/>
                    <a:p>
                      <a:pPr algn="ctr"/>
                      <a:r>
                        <a:rPr lang="en-US" dirty="0" smtClean="0"/>
                        <a:t>50%</a:t>
                      </a:r>
                      <a:endParaRPr lang="en-US" dirty="0"/>
                    </a:p>
                  </a:txBody>
                  <a:tcPr anchor="ctr"/>
                </a:tc>
                <a:tc>
                  <a:txBody>
                    <a:bodyPr/>
                    <a:lstStyle/>
                    <a:p>
                      <a:pPr algn="ctr"/>
                      <a:r>
                        <a:rPr lang="en-US" dirty="0" smtClean="0"/>
                        <a:t>50%</a:t>
                      </a:r>
                      <a:endParaRPr lang="en-US" dirty="0"/>
                    </a:p>
                  </a:txBody>
                  <a:tcPr anchor="ctr"/>
                </a:tc>
              </a:tr>
              <a:tr h="457200">
                <a:tc>
                  <a:txBody>
                    <a:bodyPr/>
                    <a:lstStyle/>
                    <a:p>
                      <a:pPr algn="ctr"/>
                      <a:r>
                        <a:rPr lang="en-US" dirty="0" smtClean="0"/>
                        <a:t>Ventilation/Infiltration</a:t>
                      </a:r>
                      <a:endParaRPr lang="en-US" dirty="0"/>
                    </a:p>
                  </a:txBody>
                  <a:tcPr anchor="ctr"/>
                </a:tc>
                <a:tc>
                  <a:txBody>
                    <a:bodyPr/>
                    <a:lstStyle/>
                    <a:p>
                      <a:pPr algn="ctr"/>
                      <a:r>
                        <a:rPr lang="en-US" dirty="0" smtClean="0"/>
                        <a:t>#</a:t>
                      </a:r>
                      <a:r>
                        <a:rPr lang="en-US" baseline="0" dirty="0" smtClean="0"/>
                        <a:t> laptop stations</a:t>
                      </a:r>
                      <a:endParaRPr lang="en-US"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r>
                        <a:rPr lang="en-US" baseline="0" dirty="0" smtClean="0"/>
                        <a:t> laptop stations</a:t>
                      </a:r>
                      <a:endParaRPr lang="en-US" dirty="0" smtClean="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r>
                        <a:rPr lang="en-US" baseline="0" dirty="0" smtClean="0"/>
                        <a:t> laptop stations</a:t>
                      </a:r>
                      <a:endParaRPr lang="en-US" dirty="0" smtClean="0"/>
                    </a:p>
                  </a:txBody>
                  <a:tcPr anchor="ctr"/>
                </a:tc>
              </a:tr>
              <a:tr h="457200">
                <a:tc>
                  <a:txBody>
                    <a:bodyPr/>
                    <a:lstStyle/>
                    <a:p>
                      <a:pPr algn="ctr"/>
                      <a:r>
                        <a:rPr lang="en-US" dirty="0" smtClean="0"/>
                        <a:t>Ground</a:t>
                      </a:r>
                      <a:r>
                        <a:rPr lang="en-US" baseline="0" dirty="0" smtClean="0"/>
                        <a:t> Type</a:t>
                      </a:r>
                      <a:endParaRPr lang="en-US" dirty="0"/>
                    </a:p>
                  </a:txBody>
                  <a:tcPr anchor="ctr"/>
                </a:tc>
                <a:tc>
                  <a:txBody>
                    <a:bodyPr/>
                    <a:lstStyle/>
                    <a:p>
                      <a:pPr algn="ctr"/>
                      <a:r>
                        <a:rPr lang="en-US" dirty="0" smtClean="0"/>
                        <a:t>Dirt/grass</a:t>
                      </a:r>
                      <a:endParaRPr lang="en-US" dirty="0"/>
                    </a:p>
                  </a:txBody>
                  <a:tcPr anchor="ctr"/>
                </a:tc>
                <a:tc>
                  <a:txBody>
                    <a:bodyPr/>
                    <a:lstStyle/>
                    <a:p>
                      <a:pPr algn="ctr"/>
                      <a:r>
                        <a:rPr lang="en-US" dirty="0" smtClean="0"/>
                        <a:t>Dirt/grass</a:t>
                      </a:r>
                      <a:endParaRPr lang="en-US" dirty="0"/>
                    </a:p>
                  </a:txBody>
                  <a:tcPr anchor="ctr"/>
                </a:tc>
                <a:tc>
                  <a:txBody>
                    <a:bodyPr/>
                    <a:lstStyle/>
                    <a:p>
                      <a:pPr algn="ctr"/>
                      <a:r>
                        <a:rPr lang="en-US" dirty="0" smtClean="0"/>
                        <a:t>Dirt/grass</a:t>
                      </a:r>
                      <a:endParaRPr lang="en-US" dirty="0"/>
                    </a:p>
                  </a:txBody>
                  <a:tcPr anchor="ctr"/>
                </a:tc>
              </a:tr>
              <a:tr h="457200">
                <a:tc>
                  <a:txBody>
                    <a:bodyPr/>
                    <a:lstStyle/>
                    <a:p>
                      <a:pPr algn="ctr"/>
                      <a:r>
                        <a:rPr lang="en-US" dirty="0" smtClean="0"/>
                        <a:t>Ground Temperature</a:t>
                      </a:r>
                      <a:endParaRPr lang="en-US" dirty="0"/>
                    </a:p>
                  </a:txBody>
                  <a:tcPr anchor="ctr"/>
                </a:tc>
                <a:tc>
                  <a:txBody>
                    <a:bodyPr/>
                    <a:lstStyle/>
                    <a:p>
                      <a:pPr algn="ctr"/>
                      <a:r>
                        <a:rPr lang="en-US" dirty="0" smtClean="0"/>
                        <a:t>Air temperature</a:t>
                      </a:r>
                      <a:endParaRPr lang="en-US" dirty="0"/>
                    </a:p>
                  </a:txBody>
                  <a:tcPr anchor="ctr"/>
                </a:tc>
                <a:tc>
                  <a:txBody>
                    <a:bodyPr/>
                    <a:lstStyle/>
                    <a:p>
                      <a:pPr algn="ctr"/>
                      <a:r>
                        <a:rPr lang="en-US" dirty="0" smtClean="0"/>
                        <a:t>Air</a:t>
                      </a:r>
                      <a:r>
                        <a:rPr lang="en-US" baseline="0" dirty="0" smtClean="0"/>
                        <a:t> temperature</a:t>
                      </a:r>
                      <a:endParaRPr lang="en-US" dirty="0"/>
                    </a:p>
                  </a:txBody>
                  <a:tcPr anchor="ctr"/>
                </a:tc>
                <a:tc>
                  <a:txBody>
                    <a:bodyPr/>
                    <a:lstStyle/>
                    <a:p>
                      <a:pPr algn="ctr"/>
                      <a:r>
                        <a:rPr lang="en-US" dirty="0" smtClean="0"/>
                        <a:t>Air</a:t>
                      </a:r>
                      <a:r>
                        <a:rPr lang="en-US" baseline="0" dirty="0" smtClean="0"/>
                        <a:t> Temperature</a:t>
                      </a:r>
                      <a:endParaRPr lang="en-US" dirty="0"/>
                    </a:p>
                  </a:txBody>
                  <a:tcPr anchor="ctr"/>
                </a:tc>
              </a:tr>
              <a:tr h="457200">
                <a:tc>
                  <a:txBody>
                    <a:bodyPr/>
                    <a:lstStyle/>
                    <a:p>
                      <a:pPr algn="ctr"/>
                      <a:r>
                        <a:rPr lang="en-US" dirty="0" smtClean="0"/>
                        <a:t>Solar Load</a:t>
                      </a:r>
                      <a:endParaRPr lang="en-US" dirty="0"/>
                    </a:p>
                  </a:txBody>
                  <a:tcPr anchor="ctr"/>
                </a:tc>
                <a:tc>
                  <a:txBody>
                    <a:bodyPr/>
                    <a:lstStyle/>
                    <a:p>
                      <a:pPr algn="ctr"/>
                      <a:r>
                        <a:rPr lang="en-US" dirty="0" smtClean="0"/>
                        <a:t>0 BTU/hr</a:t>
                      </a:r>
                      <a:endParaRPr lang="en-US" dirty="0"/>
                    </a:p>
                  </a:txBody>
                  <a:tcPr anchor="ctr"/>
                </a:tc>
                <a:tc>
                  <a:txBody>
                    <a:bodyPr/>
                    <a:lstStyle/>
                    <a:p>
                      <a:pPr algn="ctr"/>
                      <a:r>
                        <a:rPr lang="en-US" dirty="0" smtClean="0"/>
                        <a:t>0 BTU/hr</a:t>
                      </a:r>
                      <a:endParaRPr lang="en-US" dirty="0"/>
                    </a:p>
                  </a:txBody>
                  <a:tcPr anchor="ctr"/>
                </a:tc>
                <a:tc>
                  <a:txBody>
                    <a:bodyPr/>
                    <a:lstStyle/>
                    <a:p>
                      <a:pPr algn="ctr"/>
                      <a:r>
                        <a:rPr lang="en-US" dirty="0" smtClean="0"/>
                        <a:t>0 BTU/hr</a:t>
                      </a:r>
                      <a:endParaRPr lang="en-US" dirty="0"/>
                    </a:p>
                  </a:txBody>
                  <a:tcPr anchor="ctr"/>
                </a:tc>
              </a:tr>
              <a:tr h="638992">
                <a:tc>
                  <a:txBody>
                    <a:bodyPr/>
                    <a:lstStyle/>
                    <a:p>
                      <a:pPr algn="ctr"/>
                      <a:r>
                        <a:rPr lang="en-US" dirty="0" smtClean="0"/>
                        <a:t>Conversion of Electrical</a:t>
                      </a:r>
                      <a:r>
                        <a:rPr lang="en-US" baseline="0" dirty="0" smtClean="0"/>
                        <a:t> Load to Heat Load</a:t>
                      </a:r>
                      <a:endParaRPr lang="en-US" dirty="0"/>
                    </a:p>
                  </a:txBody>
                  <a:tcPr anchor="ctr"/>
                </a:tc>
                <a:tc>
                  <a:txBody>
                    <a:bodyPr/>
                    <a:lstStyle/>
                    <a:p>
                      <a:pPr algn="ctr"/>
                      <a:r>
                        <a:rPr lang="en-US" dirty="0" smtClean="0"/>
                        <a:t>100%</a:t>
                      </a:r>
                      <a:endParaRPr lang="en-US" dirty="0"/>
                    </a:p>
                  </a:txBody>
                  <a:tcPr anchor="ctr"/>
                </a:tc>
                <a:tc>
                  <a:txBody>
                    <a:bodyPr/>
                    <a:lstStyle/>
                    <a:p>
                      <a:pPr algn="ctr"/>
                      <a:r>
                        <a:rPr lang="en-US" dirty="0" smtClean="0"/>
                        <a:t>0%</a:t>
                      </a:r>
                      <a:endParaRPr lang="en-US" dirty="0"/>
                    </a:p>
                  </a:txBody>
                  <a:tcPr anchor="ctr"/>
                </a:tc>
                <a:tc>
                  <a:txBody>
                    <a:bodyPr/>
                    <a:lstStyle/>
                    <a:p>
                      <a:pPr algn="ctr"/>
                      <a:r>
                        <a:rPr lang="en-US" dirty="0" smtClean="0"/>
                        <a:t>0%</a:t>
                      </a:r>
                      <a:endParaRPr lang="en-US" dirty="0"/>
                    </a:p>
                  </a:txBody>
                  <a:tcPr anchor="ctr"/>
                </a:tc>
              </a:tr>
            </a:tbl>
          </a:graphicData>
        </a:graphic>
      </p:graphicFrame>
      <p:sp>
        <p:nvSpPr>
          <p:cNvPr id="5" name="Right Arrow 4"/>
          <p:cNvSpPr/>
          <p:nvPr/>
        </p:nvSpPr>
        <p:spPr>
          <a:xfrm>
            <a:off x="4724400" y="2743200"/>
            <a:ext cx="4572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Arrow 5"/>
          <p:cNvSpPr/>
          <p:nvPr/>
        </p:nvSpPr>
        <p:spPr>
          <a:xfrm>
            <a:off x="4724400" y="3200400"/>
            <a:ext cx="4572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ight Arrow 6"/>
          <p:cNvSpPr/>
          <p:nvPr/>
        </p:nvSpPr>
        <p:spPr>
          <a:xfrm>
            <a:off x="4724400" y="3657600"/>
            <a:ext cx="4572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ight Arrow 7"/>
          <p:cNvSpPr/>
          <p:nvPr/>
        </p:nvSpPr>
        <p:spPr>
          <a:xfrm>
            <a:off x="4724400" y="6477000"/>
            <a:ext cx="4572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Right Arrow 8"/>
          <p:cNvSpPr/>
          <p:nvPr/>
        </p:nvSpPr>
        <p:spPr>
          <a:xfrm>
            <a:off x="6858000" y="2286000"/>
            <a:ext cx="4572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5"/>
          <p:cNvSpPr>
            <a:spLocks noGrp="1"/>
          </p:cNvSpPr>
          <p:nvPr>
            <p:ph type="title"/>
          </p:nvPr>
        </p:nvSpPr>
        <p:spPr>
          <a:xfrm>
            <a:off x="1143000" y="76200"/>
            <a:ext cx="8229600" cy="1143000"/>
          </a:xfrm>
        </p:spPr>
        <p:txBody>
          <a:bodyPr/>
          <a:lstStyle/>
          <a:p>
            <a:pPr eaLnBrk="1" hangingPunct="1"/>
            <a:r>
              <a:rPr lang="en-US" sz="3200" smtClean="0"/>
              <a:t>Scenario 1 Fuel Consumption</a:t>
            </a:r>
          </a:p>
        </p:txBody>
      </p:sp>
      <p:graphicFrame>
        <p:nvGraphicFramePr>
          <p:cNvPr id="6" name="Chart 5"/>
          <p:cNvGraphicFramePr>
            <a:graphicFrameLocks noGrp="1"/>
          </p:cNvGraphicFramePr>
          <p:nvPr/>
        </p:nvGraphicFramePr>
        <p:xfrm>
          <a:off x="236220" y="990600"/>
          <a:ext cx="8671560" cy="558546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3"/>
          <p:cNvSpPr>
            <a:spLocks noGrp="1"/>
          </p:cNvSpPr>
          <p:nvPr>
            <p:ph type="title"/>
          </p:nvPr>
        </p:nvSpPr>
        <p:spPr>
          <a:xfrm>
            <a:off x="1143000" y="76200"/>
            <a:ext cx="8229600" cy="1143000"/>
          </a:xfrm>
        </p:spPr>
        <p:txBody>
          <a:bodyPr/>
          <a:lstStyle/>
          <a:p>
            <a:pPr eaLnBrk="1" hangingPunct="1"/>
            <a:r>
              <a:rPr lang="en-US" sz="3200" smtClean="0"/>
              <a:t>Scenario 2 Fuel Consumption</a:t>
            </a:r>
          </a:p>
        </p:txBody>
      </p:sp>
      <p:graphicFrame>
        <p:nvGraphicFramePr>
          <p:cNvPr id="6" name="Chart 5"/>
          <p:cNvGraphicFramePr>
            <a:graphicFrameLocks noGrp="1"/>
          </p:cNvGraphicFramePr>
          <p:nvPr/>
        </p:nvGraphicFramePr>
        <p:xfrm>
          <a:off x="236220" y="457200"/>
          <a:ext cx="8671560" cy="611886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3"/>
          <p:cNvSpPr>
            <a:spLocks noGrp="1"/>
          </p:cNvSpPr>
          <p:nvPr>
            <p:ph type="title"/>
          </p:nvPr>
        </p:nvSpPr>
        <p:spPr>
          <a:xfrm>
            <a:off x="1143000" y="76200"/>
            <a:ext cx="8229600" cy="1143000"/>
          </a:xfrm>
        </p:spPr>
        <p:txBody>
          <a:bodyPr/>
          <a:lstStyle/>
          <a:p>
            <a:pPr eaLnBrk="1" hangingPunct="1"/>
            <a:r>
              <a:rPr lang="en-US" sz="3200" smtClean="0"/>
              <a:t>Scenario 3 Fuel Consumption</a:t>
            </a:r>
          </a:p>
        </p:txBody>
      </p:sp>
      <p:graphicFrame>
        <p:nvGraphicFramePr>
          <p:cNvPr id="4" name="Chart 3"/>
          <p:cNvGraphicFramePr>
            <a:graphicFrameLocks noGrp="1"/>
          </p:cNvGraphicFramePr>
          <p:nvPr/>
        </p:nvGraphicFramePr>
        <p:xfrm>
          <a:off x="236220" y="914400"/>
          <a:ext cx="8671560" cy="566166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609600" y="457200"/>
            <a:ext cx="8229600" cy="1143000"/>
          </a:xfrm>
        </p:spPr>
        <p:txBody>
          <a:bodyPr/>
          <a:lstStyle/>
          <a:p>
            <a:pPr eaLnBrk="1" hangingPunct="1"/>
            <a:r>
              <a:rPr lang="en-US" sz="3200" smtClean="0"/>
              <a:t>Fuel Consumption (gals)</a:t>
            </a:r>
          </a:p>
        </p:txBody>
      </p:sp>
      <p:graphicFrame>
        <p:nvGraphicFramePr>
          <p:cNvPr id="3" name="Table 2"/>
          <p:cNvGraphicFramePr>
            <a:graphicFrameLocks noGrp="1"/>
          </p:cNvGraphicFramePr>
          <p:nvPr/>
        </p:nvGraphicFramePr>
        <p:xfrm>
          <a:off x="639763" y="1778000"/>
          <a:ext cx="7818437" cy="3268189"/>
        </p:xfrm>
        <a:graphic>
          <a:graphicData uri="http://schemas.openxmlformats.org/drawingml/2006/table">
            <a:tbl>
              <a:tblPr/>
              <a:tblGrid>
                <a:gridCol w="1505405"/>
                <a:gridCol w="1487546"/>
                <a:gridCol w="1409140"/>
                <a:gridCol w="1409140"/>
                <a:gridCol w="2007206"/>
              </a:tblGrid>
              <a:tr h="820492">
                <a:tc>
                  <a:txBody>
                    <a:bodyPr/>
                    <a:lstStyle/>
                    <a:p>
                      <a:pPr algn="ctr" fontAlgn="b"/>
                      <a:r>
                        <a:rPr lang="en-US" sz="1600" b="0" i="0" u="none" strike="noStrike" dirty="0" smtClean="0">
                          <a:latin typeface="Arial"/>
                        </a:rPr>
                        <a:t>Date</a:t>
                      </a:r>
                      <a:endParaRPr lang="en-US" sz="1600" b="0" i="0" u="none" strike="noStrike" dirty="0">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600" b="0" i="0" u="none" strike="noStrike" dirty="0">
                          <a:latin typeface="Arial"/>
                        </a:rPr>
                        <a:t> </a:t>
                      </a:r>
                      <a:r>
                        <a:rPr lang="en-US" sz="1600" b="0" i="0" u="none" strike="noStrike" dirty="0" smtClean="0">
                          <a:latin typeface="Arial"/>
                        </a:rPr>
                        <a:t>Scenario 1</a:t>
                      </a:r>
                      <a:endParaRPr lang="en-US" sz="1600" b="0" i="0" u="none" strike="noStrike" dirty="0">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99"/>
                    </a:solidFill>
                  </a:tcPr>
                </a:tc>
                <a:tc>
                  <a:txBody>
                    <a:bodyPr/>
                    <a:lstStyle/>
                    <a:p>
                      <a:pPr algn="ctr" fontAlgn="b"/>
                      <a:r>
                        <a:rPr lang="en-US" sz="1600" b="0" i="0" u="none" strike="noStrike" dirty="0" smtClean="0">
                          <a:latin typeface="Arial"/>
                        </a:rPr>
                        <a:t>Scenario 2</a:t>
                      </a:r>
                      <a:endParaRPr lang="en-US" sz="1600" b="0" i="0" u="none" strike="noStrike" dirty="0">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99"/>
                    </a:solidFill>
                  </a:tcPr>
                </a:tc>
                <a:tc>
                  <a:txBody>
                    <a:bodyPr/>
                    <a:lstStyle/>
                    <a:p>
                      <a:pPr algn="ctr" fontAlgn="b"/>
                      <a:r>
                        <a:rPr lang="en-US" sz="1600" b="0" i="0" u="none" strike="noStrike" dirty="0" smtClean="0">
                          <a:latin typeface="Arial"/>
                        </a:rPr>
                        <a:t>Scenario</a:t>
                      </a:r>
                      <a:r>
                        <a:rPr lang="en-US" sz="1600" b="0" i="0" u="none" strike="noStrike" baseline="0" dirty="0" smtClean="0">
                          <a:latin typeface="Arial"/>
                        </a:rPr>
                        <a:t> 3</a:t>
                      </a:r>
                      <a:endParaRPr lang="en-US" sz="1600" b="0" i="0" u="none" strike="noStrike" dirty="0">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99"/>
                    </a:solidFill>
                  </a:tcPr>
                </a:tc>
                <a:tc>
                  <a:txBody>
                    <a:bodyPr/>
                    <a:lstStyle/>
                    <a:p>
                      <a:pPr algn="ctr" fontAlgn="b"/>
                      <a:r>
                        <a:rPr lang="en-US" sz="1600" b="0" i="0" u="none" strike="noStrike" dirty="0" smtClean="0">
                          <a:latin typeface="Arial"/>
                        </a:rPr>
                        <a:t>Consumed by TMSSs</a:t>
                      </a:r>
                      <a:endParaRPr lang="en-US" sz="1600" b="0" i="0" u="none" strike="noStrike" dirty="0">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CC99"/>
                    </a:solidFill>
                  </a:tcPr>
                </a:tc>
              </a:tr>
              <a:tr h="246939">
                <a:tc>
                  <a:txBody>
                    <a:bodyPr/>
                    <a:lstStyle/>
                    <a:p>
                      <a:pPr algn="ctr" fontAlgn="b"/>
                      <a:r>
                        <a:rPr lang="en-US" sz="1600" b="0" i="0" u="none" strike="noStrike">
                          <a:latin typeface="Arial"/>
                        </a:rPr>
                        <a:t>3/25/2008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a:txBody>
                    <a:bodyPr/>
                    <a:lstStyle/>
                    <a:p>
                      <a:pPr algn="ctr" fontAlgn="b"/>
                      <a:r>
                        <a:rPr lang="en-US" sz="1600" b="0" i="0" u="none" strike="noStrike" dirty="0">
                          <a:latin typeface="Arial"/>
                        </a:rPr>
                        <a:t>61.40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1600" b="0" i="0" u="none" strike="noStrike" dirty="0">
                          <a:latin typeface="Arial"/>
                        </a:rPr>
                        <a:t>79.74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1600" b="0" i="0" u="none" strike="noStrike" dirty="0">
                          <a:latin typeface="Arial"/>
                        </a:rPr>
                        <a:t>137.37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1600" b="0" i="0" u="none" strike="noStrike" dirty="0" smtClean="0">
                          <a:latin typeface="Arial"/>
                        </a:rPr>
                        <a:t>129.6</a:t>
                      </a:r>
                      <a:endParaRPr lang="en-US" sz="1600" b="0" i="0" u="none" strike="noStrike" dirty="0">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r>
              <a:tr h="237453">
                <a:tc>
                  <a:txBody>
                    <a:bodyPr/>
                    <a:lstStyle/>
                    <a:p>
                      <a:pPr algn="ctr" fontAlgn="b"/>
                      <a:r>
                        <a:rPr lang="en-US" sz="1600" b="0" i="0" u="none" strike="noStrike">
                          <a:latin typeface="Arial"/>
                        </a:rPr>
                        <a:t>3/26/2008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600" b="0" i="0" u="none" strike="noStrike" dirty="0">
                          <a:latin typeface="Arial"/>
                        </a:rPr>
                        <a:t>52.75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1600" b="0" i="0" u="none" strike="noStrike" dirty="0">
                          <a:latin typeface="Arial"/>
                        </a:rPr>
                        <a:t>72.80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1600" b="0" i="0" u="none" strike="noStrike" dirty="0">
                          <a:latin typeface="Arial"/>
                        </a:rPr>
                        <a:t>107.88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1600" b="0" i="0" u="none" strike="noStrike" dirty="0" smtClean="0">
                          <a:latin typeface="Arial"/>
                        </a:rPr>
                        <a:t>168.6</a:t>
                      </a:r>
                      <a:endParaRPr lang="en-US" sz="1600" b="0" i="0" u="none" strike="noStrike" dirty="0">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r>
              <a:tr h="237453">
                <a:tc>
                  <a:txBody>
                    <a:bodyPr/>
                    <a:lstStyle/>
                    <a:p>
                      <a:pPr algn="ctr" fontAlgn="b"/>
                      <a:r>
                        <a:rPr lang="en-US" sz="1600" b="0" i="0" u="none" strike="noStrike">
                          <a:latin typeface="Arial"/>
                        </a:rPr>
                        <a:t>3/27/2008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a:txBody>
                    <a:bodyPr/>
                    <a:lstStyle/>
                    <a:p>
                      <a:pPr algn="ctr" fontAlgn="b"/>
                      <a:r>
                        <a:rPr lang="en-US" sz="1600" b="0" i="0" u="none" strike="noStrike">
                          <a:latin typeface="Arial"/>
                        </a:rPr>
                        <a:t>54.53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1600" b="0" i="0" u="none" strike="noStrike" dirty="0">
                          <a:latin typeface="Arial"/>
                        </a:rPr>
                        <a:t>76.10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1600" b="0" i="0" u="none" strike="noStrike">
                          <a:latin typeface="Arial"/>
                        </a:rPr>
                        <a:t>117.88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1600" b="0" i="0" u="none" strike="noStrike" dirty="0" smtClean="0">
                          <a:latin typeface="Arial"/>
                        </a:rPr>
                        <a:t>43.6</a:t>
                      </a:r>
                      <a:endParaRPr lang="en-US" sz="1600" b="0" i="0" u="none" strike="noStrike" dirty="0">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r>
              <a:tr h="237453">
                <a:tc>
                  <a:txBody>
                    <a:bodyPr/>
                    <a:lstStyle/>
                    <a:p>
                      <a:pPr algn="ctr" fontAlgn="b"/>
                      <a:r>
                        <a:rPr lang="en-US" sz="1600" b="0" i="0" u="none" strike="noStrike" dirty="0">
                          <a:latin typeface="Arial"/>
                        </a:rPr>
                        <a:t>3/28/2008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CCFFFF"/>
                      </a:bgClr>
                    </a:pattFill>
                  </a:tcPr>
                </a:tc>
                <a:tc>
                  <a:txBody>
                    <a:bodyPr/>
                    <a:lstStyle/>
                    <a:p>
                      <a:pPr algn="ctr" fontAlgn="b"/>
                      <a:r>
                        <a:rPr lang="en-US" sz="1600" b="0" i="0" u="none" strike="noStrike" dirty="0">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99"/>
                      </a:bgClr>
                    </a:pattFill>
                  </a:tcPr>
                </a:tc>
                <a:tc>
                  <a:txBody>
                    <a:bodyPr/>
                    <a:lstStyle/>
                    <a:p>
                      <a:pPr algn="ctr" fontAlgn="b"/>
                      <a:r>
                        <a:rPr lang="en-US" sz="1600" b="0" i="0" u="none" strike="noStrike" dirty="0">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99"/>
                      </a:bgClr>
                    </a:pattFill>
                  </a:tcPr>
                </a:tc>
                <a:tc>
                  <a:txBody>
                    <a:bodyPr/>
                    <a:lstStyle/>
                    <a:p>
                      <a:pPr algn="ctr" fontAlgn="b"/>
                      <a:r>
                        <a:rPr lang="en-US" sz="1600" b="0" i="0" u="none" strike="noStrike" dirty="0">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99"/>
                      </a:bgClr>
                    </a:pattFill>
                  </a:tcPr>
                </a:tc>
                <a:tc>
                  <a:txBody>
                    <a:bodyPr/>
                    <a:lstStyle/>
                    <a:p>
                      <a:pPr algn="ctr" fontAlgn="b"/>
                      <a:endParaRPr lang="en-US" sz="1600" b="0" i="0" u="none" strike="noStrike" dirty="0">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CC99"/>
                      </a:bgClr>
                    </a:pattFill>
                  </a:tcPr>
                </a:tc>
              </a:tr>
              <a:tr h="237453">
                <a:tc>
                  <a:txBody>
                    <a:bodyPr/>
                    <a:lstStyle/>
                    <a:p>
                      <a:pPr algn="ctr" fontAlgn="b"/>
                      <a:r>
                        <a:rPr lang="en-US" sz="1600" b="0" i="0" u="none" strike="noStrike" dirty="0">
                          <a:latin typeface="Arial"/>
                        </a:rPr>
                        <a:t>3/29/2008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a:txBody>
                    <a:bodyPr/>
                    <a:lstStyle/>
                    <a:p>
                      <a:pPr algn="ctr" fontAlgn="b"/>
                      <a:r>
                        <a:rPr lang="en-US" sz="1600" b="0" i="0" u="none" strike="noStrike" dirty="0">
                          <a:latin typeface="Arial"/>
                        </a:rPr>
                        <a:t>64.99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1600" b="0" i="0" u="none" strike="noStrike" dirty="0">
                          <a:latin typeface="Arial"/>
                        </a:rPr>
                        <a:t>81.13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1600" b="0" i="0" u="none" strike="noStrike" dirty="0">
                          <a:latin typeface="Arial"/>
                        </a:rPr>
                        <a:t>147.54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1600" b="0" i="0" u="none" strike="noStrike" dirty="0" smtClean="0">
                          <a:latin typeface="Arial"/>
                        </a:rPr>
                        <a:t>177.6</a:t>
                      </a:r>
                      <a:endParaRPr lang="en-US" sz="1600" b="0" i="0" u="none" strike="noStrike" dirty="0">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r>
              <a:tr h="237453">
                <a:tc>
                  <a:txBody>
                    <a:bodyPr/>
                    <a:lstStyle/>
                    <a:p>
                      <a:pPr algn="ctr" fontAlgn="b"/>
                      <a:r>
                        <a:rPr lang="en-US" sz="1600" b="0" i="0" u="none" strike="noStrike" dirty="0">
                          <a:latin typeface="Arial"/>
                        </a:rPr>
                        <a:t>3/30/2008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600" b="0" i="0" u="none" strike="noStrike">
                          <a:latin typeface="Arial"/>
                        </a:rPr>
                        <a:t>69.25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1600" b="0" i="0" u="none" strike="noStrike">
                          <a:latin typeface="Arial"/>
                        </a:rPr>
                        <a:t>82.00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1600" b="0" i="0" u="none" strike="noStrike" dirty="0">
                          <a:latin typeface="Arial"/>
                        </a:rPr>
                        <a:t>157.13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1600" b="0" i="0" u="none" strike="noStrike" dirty="0" smtClean="0">
                          <a:latin typeface="Arial"/>
                        </a:rPr>
                        <a:t>77.6</a:t>
                      </a:r>
                      <a:endParaRPr lang="en-US" sz="1600" b="0" i="0" u="none" strike="noStrike" dirty="0">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r>
              <a:tr h="237453">
                <a:tc>
                  <a:txBody>
                    <a:bodyPr/>
                    <a:lstStyle/>
                    <a:p>
                      <a:pPr algn="ctr" fontAlgn="b"/>
                      <a:r>
                        <a:rPr lang="en-US" sz="1600" b="0" i="0" u="none" strike="noStrike" dirty="0">
                          <a:latin typeface="Arial"/>
                        </a:rPr>
                        <a:t>3/31/2008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a:txBody>
                    <a:bodyPr/>
                    <a:lstStyle/>
                    <a:p>
                      <a:pPr algn="ctr" fontAlgn="b"/>
                      <a:r>
                        <a:rPr lang="en-US" sz="1600" b="0" i="0" u="none" strike="noStrike">
                          <a:latin typeface="Arial"/>
                        </a:rPr>
                        <a:t>60.22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1600" b="0" i="0" u="none" strike="noStrike">
                          <a:latin typeface="Arial"/>
                        </a:rPr>
                        <a:t>79.58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1600" b="0" i="0" u="none" strike="noStrike" dirty="0">
                          <a:latin typeface="Arial"/>
                        </a:rPr>
                        <a:t>135.95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1600" b="0" i="0" u="none" strike="noStrike" dirty="0" smtClean="0">
                          <a:latin typeface="Arial"/>
                        </a:rPr>
                        <a:t>210.6</a:t>
                      </a:r>
                      <a:endParaRPr lang="en-US" sz="1600" b="0" i="0" u="none" strike="noStrike" dirty="0">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r>
              <a:tr h="237453">
                <a:tc>
                  <a:txBody>
                    <a:bodyPr/>
                    <a:lstStyle/>
                    <a:p>
                      <a:pPr algn="ctr" fontAlgn="b"/>
                      <a:r>
                        <a:rPr lang="en-US" sz="1600" b="0" i="0" u="none" strike="noStrike" dirty="0">
                          <a:latin typeface="Arial"/>
                        </a:rPr>
                        <a:t>4/1/2008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600" b="0" i="0" u="none" strike="noStrike">
                          <a:latin typeface="Arial"/>
                        </a:rPr>
                        <a:t>50.40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1600" b="0" i="0" u="none" strike="noStrike">
                          <a:latin typeface="Arial"/>
                        </a:rPr>
                        <a:t>65.77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1600" b="0" i="0" u="none" strike="noStrike" dirty="0">
                          <a:latin typeface="Arial"/>
                        </a:rPr>
                        <a:t>88.71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1600" b="0" i="0" u="none" strike="noStrike" dirty="0" smtClean="0">
                          <a:latin typeface="Arial"/>
                        </a:rPr>
                        <a:t>111.6</a:t>
                      </a:r>
                      <a:endParaRPr lang="en-US" sz="1600" b="0" i="0" u="none" strike="noStrike" dirty="0">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r>
              <a:tr h="246939">
                <a:tc>
                  <a:txBody>
                    <a:bodyPr/>
                    <a:lstStyle/>
                    <a:p>
                      <a:pPr algn="ctr" fontAlgn="b"/>
                      <a:r>
                        <a:rPr lang="en-US" sz="1600" b="0" i="0" u="none" strike="noStrike">
                          <a:latin typeface="Arial"/>
                        </a:rPr>
                        <a:t>4/2/2008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99FF"/>
                    </a:solidFill>
                  </a:tcPr>
                </a:tc>
                <a:tc>
                  <a:txBody>
                    <a:bodyPr/>
                    <a:lstStyle/>
                    <a:p>
                      <a:pPr algn="ctr" fontAlgn="b"/>
                      <a:r>
                        <a:rPr lang="en-US" sz="1600" b="0" i="0" u="none" strike="noStrike">
                          <a:latin typeface="Arial"/>
                        </a:rPr>
                        <a:t>59.61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fontAlgn="b"/>
                      <a:r>
                        <a:rPr lang="en-US" sz="1600" b="0" i="0" u="none" strike="noStrike">
                          <a:latin typeface="Arial"/>
                        </a:rPr>
                        <a:t>79.45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fontAlgn="b"/>
                      <a:r>
                        <a:rPr lang="en-US" sz="1600" b="0" i="0" u="none" strike="noStrike" dirty="0">
                          <a:latin typeface="Arial"/>
                        </a:rPr>
                        <a:t>134.73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fontAlgn="b"/>
                      <a:r>
                        <a:rPr lang="en-US" sz="1600" b="0" i="0" u="none" strike="noStrike" dirty="0" smtClean="0">
                          <a:latin typeface="Arial"/>
                        </a:rPr>
                        <a:t>140.6</a:t>
                      </a:r>
                      <a:endParaRPr lang="en-US" sz="1600" b="0" i="0" u="none" strike="noStrike" dirty="0">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99"/>
                    </a:solidFill>
                  </a:tcPr>
                </a:tc>
              </a:tr>
              <a:tr h="246939">
                <a:tc>
                  <a:txBody>
                    <a:bodyPr/>
                    <a:lstStyle/>
                    <a:p>
                      <a:pPr algn="ctr" fontAlgn="b"/>
                      <a:r>
                        <a:rPr lang="en-US" sz="1600" b="0" i="0" u="none" strike="noStrike">
                          <a:latin typeface="Arial"/>
                        </a:rPr>
                        <a:t>Total</a:t>
                      </a:r>
                    </a:p>
                  </a:txBody>
                  <a:tcPr marL="0" marR="0" marT="0" marB="0" anchor="ctr">
                    <a:lnL>
                      <a:noFill/>
                    </a:lnL>
                    <a:lnR w="12700" cap="flat" cmpd="sng" algn="ctr">
                      <a:solidFill>
                        <a:schemeClr val="tx1"/>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noFill/>
                      <a:prstDash val="solid"/>
                      <a:round/>
                      <a:headEnd type="none" w="med" len="med"/>
                      <a:tailEnd type="none" w="med" len="med"/>
                    </a:lnB>
                  </a:tcPr>
                </a:tc>
                <a:tc>
                  <a:txBody>
                    <a:bodyPr/>
                    <a:lstStyle/>
                    <a:p>
                      <a:pPr algn="ctr" fontAlgn="b"/>
                      <a:r>
                        <a:rPr lang="en-US" sz="1600" b="0" i="0" u="none" strike="noStrike" dirty="0">
                          <a:latin typeface="Arial"/>
                        </a:rPr>
                        <a:t>473.15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ctr" fontAlgn="b"/>
                      <a:r>
                        <a:rPr lang="en-US" sz="1600" b="0" i="0" u="none" strike="noStrike" dirty="0">
                          <a:latin typeface="Arial"/>
                        </a:rPr>
                        <a:t>616.58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ctr" fontAlgn="b"/>
                      <a:r>
                        <a:rPr lang="en-US" sz="1600" b="0" i="0" u="none" strike="noStrike" dirty="0">
                          <a:latin typeface="Arial"/>
                        </a:rPr>
                        <a:t>1027.18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ctr" fontAlgn="b"/>
                      <a:r>
                        <a:rPr lang="en-US" sz="1600" b="0" i="0" u="none" strike="noStrike" dirty="0" smtClean="0">
                          <a:latin typeface="Arial"/>
                        </a:rPr>
                        <a:t>1059.8</a:t>
                      </a:r>
                      <a:endParaRPr lang="en-US" sz="1600" b="0" i="0" u="none" strike="noStrike" dirty="0">
                        <a:latin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smtClean="0"/>
              <a:t>Conclusion</a:t>
            </a:r>
          </a:p>
        </p:txBody>
      </p:sp>
      <p:sp>
        <p:nvSpPr>
          <p:cNvPr id="20483" name="Content Placeholder 2"/>
          <p:cNvSpPr>
            <a:spLocks noGrp="1"/>
          </p:cNvSpPr>
          <p:nvPr>
            <p:ph idx="1"/>
          </p:nvPr>
        </p:nvSpPr>
        <p:spPr/>
        <p:txBody>
          <a:bodyPr/>
          <a:lstStyle/>
          <a:p>
            <a:pPr eaLnBrk="1" fontAlgn="auto" hangingPunct="1">
              <a:spcAft>
                <a:spcPts val="0"/>
              </a:spcAft>
              <a:defRPr/>
            </a:pPr>
            <a:r>
              <a:rPr lang="en-US" dirty="0" smtClean="0"/>
              <a:t>SURVICE model had accounted for 97% of the reported fuel used during TOCFEST.</a:t>
            </a:r>
          </a:p>
          <a:p>
            <a:pPr eaLnBrk="1" fontAlgn="auto" hangingPunct="1">
              <a:spcAft>
                <a:spcPts val="0"/>
              </a:spcAft>
              <a:defRPr/>
            </a:pPr>
            <a:r>
              <a:rPr lang="en-US" dirty="0" smtClean="0"/>
              <a:t>Resulting model can be used to predict fuel usage for TOCs – any weather conditions, shelters, shelter configuration, mission equipment layout, generators, and ECUs.</a:t>
            </a:r>
          </a:p>
          <a:p>
            <a:pPr marL="339725" indent="-339725" eaLnBrk="1" hangingPunct="1">
              <a:defRPr/>
            </a:pPr>
            <a:r>
              <a:rPr lang="en-US" dirty="0" smtClean="0"/>
              <a:t>The model shows what factors can significantly affect fuel usage.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81000" y="2743200"/>
            <a:ext cx="8229600" cy="1143000"/>
          </a:xfrm>
        </p:spPr>
        <p:txBody>
          <a:bodyPr/>
          <a:lstStyle/>
          <a:p>
            <a:r>
              <a:rPr lang="en-US" smtClean="0"/>
              <a:t>BACKUP</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47800" y="533400"/>
            <a:ext cx="8229600" cy="1143000"/>
          </a:xfrm>
        </p:spPr>
        <p:txBody>
          <a:bodyPr rtlCol="0">
            <a:normAutofit fontScale="90000"/>
          </a:bodyPr>
          <a:lstStyle/>
          <a:p>
            <a:pPr eaLnBrk="1" fontAlgn="auto" hangingPunct="1">
              <a:spcAft>
                <a:spcPts val="0"/>
              </a:spcAft>
              <a:defRPr/>
            </a:pPr>
            <a:r>
              <a:rPr lang="en-US" sz="3600" dirty="0" smtClean="0"/>
              <a:t>Potential Fuel Consumption</a:t>
            </a:r>
            <a:br>
              <a:rPr lang="en-US" sz="3600" dirty="0" smtClean="0"/>
            </a:br>
            <a:r>
              <a:rPr lang="en-US" sz="2200" dirty="0" smtClean="0"/>
              <a:t>based on Fuel Consumption Data from CERDEC</a:t>
            </a:r>
            <a:r>
              <a:rPr lang="en-US" sz="3600" dirty="0" smtClean="0"/>
              <a:t/>
            </a:r>
            <a:br>
              <a:rPr lang="en-US" sz="3600" dirty="0" smtClean="0"/>
            </a:br>
            <a:endParaRPr lang="en-US" sz="3600" dirty="0"/>
          </a:p>
        </p:txBody>
      </p:sp>
      <p:graphicFrame>
        <p:nvGraphicFramePr>
          <p:cNvPr id="4" name="Table 3"/>
          <p:cNvGraphicFramePr>
            <a:graphicFrameLocks noGrp="1"/>
          </p:cNvGraphicFramePr>
          <p:nvPr/>
        </p:nvGraphicFramePr>
        <p:xfrm>
          <a:off x="152400" y="1563688"/>
          <a:ext cx="8797721" cy="3922731"/>
        </p:xfrm>
        <a:graphic>
          <a:graphicData uri="http://schemas.openxmlformats.org/drawingml/2006/table">
            <a:tbl>
              <a:tblPr/>
              <a:tblGrid>
                <a:gridCol w="816009"/>
                <a:gridCol w="1224015"/>
                <a:gridCol w="1084176"/>
                <a:gridCol w="381000"/>
                <a:gridCol w="762000"/>
                <a:gridCol w="1219202"/>
                <a:gridCol w="990600"/>
                <a:gridCol w="1181707"/>
                <a:gridCol w="1139012"/>
              </a:tblGrid>
              <a:tr h="898924">
                <a:tc rowSpan="2">
                  <a:txBody>
                    <a:bodyPr/>
                    <a:lstStyle/>
                    <a:p>
                      <a:pPr algn="ctr" fontAlgn="b"/>
                      <a:r>
                        <a:rPr lang="en-US" sz="1400" b="0" i="0" u="none" strike="noStrike" dirty="0" smtClean="0">
                          <a:solidFill>
                            <a:srgbClr val="000000"/>
                          </a:solidFill>
                          <a:latin typeface="Calibri"/>
                        </a:rPr>
                        <a:t>Generator Operating Conditions</a:t>
                      </a:r>
                      <a:endParaRPr lang="en-US" sz="1400" b="0" i="0" u="none" strike="noStrike" dirty="0">
                        <a:solidFill>
                          <a:srgbClr val="000000"/>
                        </a:solidFill>
                        <a:latin typeface="Calibri"/>
                      </a:endParaRPr>
                    </a:p>
                  </a:txBody>
                  <a:tcPr marL="9036" marR="9036" marT="90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rowSpan="2">
                  <a:txBody>
                    <a:bodyPr/>
                    <a:lstStyle/>
                    <a:p>
                      <a:pPr algn="ctr" fontAlgn="b"/>
                      <a:r>
                        <a:rPr lang="en-US" sz="1400" b="0" i="0" u="none" strike="noStrike" dirty="0" smtClean="0">
                          <a:solidFill>
                            <a:srgbClr val="000000"/>
                          </a:solidFill>
                          <a:latin typeface="Calibri"/>
                        </a:rPr>
                        <a:t>TMSS</a:t>
                      </a:r>
                      <a:r>
                        <a:rPr lang="en-US" sz="1400" b="0" i="0" u="none" strike="noStrike" baseline="0" dirty="0" smtClean="0">
                          <a:solidFill>
                            <a:srgbClr val="000000"/>
                          </a:solidFill>
                          <a:latin typeface="Calibri"/>
                        </a:rPr>
                        <a:t> Size</a:t>
                      </a:r>
                      <a:endParaRPr lang="en-US" sz="1400" b="0" i="0" u="none" strike="noStrike" dirty="0">
                        <a:solidFill>
                          <a:srgbClr val="000000"/>
                        </a:solidFill>
                        <a:latin typeface="Calibri"/>
                      </a:endParaRPr>
                    </a:p>
                  </a:txBody>
                  <a:tcPr marL="9036" marR="9036" marT="90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dirty="0">
                          <a:solidFill>
                            <a:srgbClr val="000000"/>
                          </a:solidFill>
                          <a:latin typeface="Calibri"/>
                        </a:rPr>
                        <a:t>Fuel Consumption </a:t>
                      </a:r>
                    </a:p>
                  </a:txBody>
                  <a:tcPr marL="9036" marR="9036" marT="903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gridSpan="2">
                  <a:txBody>
                    <a:bodyPr/>
                    <a:lstStyle/>
                    <a:p>
                      <a:pPr algn="ctr" fontAlgn="b"/>
                      <a:r>
                        <a:rPr lang="en-US" sz="1400" b="0" i="0" u="none" strike="noStrike" dirty="0">
                          <a:solidFill>
                            <a:srgbClr val="000000"/>
                          </a:solidFill>
                          <a:latin typeface="Calibri"/>
                        </a:rPr>
                        <a:t>Daily Fuel </a:t>
                      </a:r>
                      <a:r>
                        <a:rPr lang="en-US" sz="1400" b="0" i="0" u="none" strike="noStrike" dirty="0" smtClean="0">
                          <a:solidFill>
                            <a:srgbClr val="000000"/>
                          </a:solidFill>
                          <a:latin typeface="Calibri"/>
                        </a:rPr>
                        <a:t>Consumption (</a:t>
                      </a:r>
                      <a:r>
                        <a:rPr lang="en-US" sz="1400" b="0" i="0" u="none" strike="noStrike" dirty="0">
                          <a:solidFill>
                            <a:srgbClr val="000000"/>
                          </a:solidFill>
                          <a:latin typeface="Calibri"/>
                        </a:rPr>
                        <a:t>12 </a:t>
                      </a:r>
                      <a:r>
                        <a:rPr lang="en-US" sz="1400" b="0" i="0" u="none" strike="noStrike" dirty="0" smtClean="0">
                          <a:solidFill>
                            <a:srgbClr val="000000"/>
                          </a:solidFill>
                          <a:latin typeface="Calibri"/>
                        </a:rPr>
                        <a:t>hrs/day)</a:t>
                      </a:r>
                      <a:endParaRPr lang="en-US" sz="1400" b="0" i="0" u="none" strike="noStrike" dirty="0">
                        <a:solidFill>
                          <a:srgbClr val="000000"/>
                        </a:solidFill>
                        <a:latin typeface="Calibri"/>
                      </a:endParaRP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hMerge="1">
                  <a:txBody>
                    <a:bodyPr/>
                    <a:lstStyle/>
                    <a:p>
                      <a:endParaRPr lang="en-US"/>
                    </a:p>
                  </a:txBody>
                  <a:tcPr/>
                </a:tc>
                <a:tc>
                  <a:txBody>
                    <a:bodyPr/>
                    <a:lstStyle/>
                    <a:p>
                      <a:pPr algn="ctr" fontAlgn="b"/>
                      <a:r>
                        <a:rPr lang="en-US" sz="1400" b="0" i="0" u="none" strike="noStrike" dirty="0" smtClean="0">
                          <a:solidFill>
                            <a:srgbClr val="000000"/>
                          </a:solidFill>
                          <a:latin typeface="Calibri"/>
                        </a:rPr>
                        <a:t>8-day total</a:t>
                      </a:r>
                      <a:r>
                        <a:rPr lang="en-US" sz="1400" b="0" i="0" u="none" strike="noStrike" baseline="0" dirty="0" smtClean="0">
                          <a:solidFill>
                            <a:srgbClr val="000000"/>
                          </a:solidFill>
                          <a:latin typeface="Calibri"/>
                        </a:rPr>
                        <a:t> </a:t>
                      </a:r>
                      <a:r>
                        <a:rPr lang="en-US" sz="1400" b="0" i="0" u="none" strike="noStrike" dirty="0" smtClean="0">
                          <a:solidFill>
                            <a:srgbClr val="000000"/>
                          </a:solidFill>
                          <a:latin typeface="Calibri"/>
                        </a:rPr>
                        <a:t>Fuel Consumption</a:t>
                      </a:r>
                      <a:endParaRPr lang="en-US" sz="1400" b="0" i="0" u="none" strike="noStrike" dirty="0">
                        <a:solidFill>
                          <a:srgbClr val="000000"/>
                        </a:solidFill>
                        <a:latin typeface="Calibri"/>
                      </a:endParaRP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rowSpan="2">
                  <a:txBody>
                    <a:bodyPr/>
                    <a:lstStyle/>
                    <a:p>
                      <a:pPr algn="ctr" fontAlgn="ctr"/>
                      <a:r>
                        <a:rPr lang="en-US" sz="1400" b="0" i="0" u="none" strike="noStrike" dirty="0">
                          <a:solidFill>
                            <a:srgbClr val="000000"/>
                          </a:solidFill>
                          <a:latin typeface="Calibri"/>
                        </a:rPr>
                        <a:t>Qty </a:t>
                      </a:r>
                      <a:r>
                        <a:rPr lang="en-US" sz="1400" b="0" i="0" u="none" strike="noStrike" dirty="0" smtClean="0">
                          <a:solidFill>
                            <a:srgbClr val="000000"/>
                          </a:solidFill>
                          <a:latin typeface="Calibri"/>
                        </a:rPr>
                        <a:t>of TMSS size in </a:t>
                      </a:r>
                      <a:r>
                        <a:rPr lang="en-US" sz="1400" b="0" i="0" u="none" strike="noStrike" dirty="0">
                          <a:solidFill>
                            <a:srgbClr val="000000"/>
                          </a:solidFill>
                          <a:latin typeface="Calibri"/>
                        </a:rPr>
                        <a:t>TOC</a:t>
                      </a:r>
                    </a:p>
                  </a:txBody>
                  <a:tcPr marL="9036" marR="9036" marT="903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dirty="0" smtClean="0">
                          <a:solidFill>
                            <a:srgbClr val="000000"/>
                          </a:solidFill>
                          <a:latin typeface="Calibri"/>
                        </a:rPr>
                        <a:t>Fuel Consumed</a:t>
                      </a:r>
                      <a:r>
                        <a:rPr lang="en-US" sz="1400" b="0" i="0" u="none" strike="noStrike" baseline="0" dirty="0" smtClean="0">
                          <a:solidFill>
                            <a:srgbClr val="000000"/>
                          </a:solidFill>
                          <a:latin typeface="Calibri"/>
                        </a:rPr>
                        <a:t> per TMSS size (8-day total)</a:t>
                      </a:r>
                      <a:endParaRPr lang="en-US" sz="1400" b="0" i="0" u="none" strike="noStrike" dirty="0">
                        <a:solidFill>
                          <a:srgbClr val="000000"/>
                        </a:solidFill>
                        <a:latin typeface="Calibri"/>
                      </a:endParaRPr>
                    </a:p>
                  </a:txBody>
                  <a:tcPr marL="9036" marR="9036" marT="90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dirty="0">
                          <a:solidFill>
                            <a:srgbClr val="000000"/>
                          </a:solidFill>
                          <a:latin typeface="Calibri"/>
                        </a:rPr>
                        <a:t>Potential Fuel Usage for TOCFEST</a:t>
                      </a:r>
                    </a:p>
                  </a:txBody>
                  <a:tcPr marL="9036" marR="9036" marT="903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r>
              <a:tr h="277609">
                <a:tc vMerge="1">
                  <a:txBody>
                    <a:bodyPr/>
                    <a:lstStyle/>
                    <a:p>
                      <a:pPr algn="ctr" fontAlgn="b"/>
                      <a:endParaRPr lang="en-US" sz="1400" b="0" i="0" u="none" strike="noStrike" dirty="0">
                        <a:solidFill>
                          <a:srgbClr val="000000"/>
                        </a:solidFill>
                        <a:latin typeface="Calibri"/>
                      </a:endParaRPr>
                    </a:p>
                  </a:txBody>
                  <a:tcPr marL="9036" marR="9036" marT="90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vMerge="1">
                  <a:txBody>
                    <a:bodyPr/>
                    <a:lstStyle/>
                    <a:p>
                      <a:pPr algn="ctr" fontAlgn="b"/>
                      <a:endParaRPr lang="en-US" sz="1400" b="0" i="0" u="none" strike="noStrike" dirty="0">
                        <a:solidFill>
                          <a:srgbClr val="000000"/>
                        </a:solidFill>
                        <a:latin typeface="Calibri"/>
                      </a:endParaRPr>
                    </a:p>
                  </a:txBody>
                  <a:tcPr marL="9036" marR="9036" marT="90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a:solidFill>
                            <a:srgbClr val="000000"/>
                          </a:solidFill>
                          <a:latin typeface="Calibri"/>
                        </a:rPr>
                        <a:t>(gal/hr)</a:t>
                      </a:r>
                    </a:p>
                  </a:txBody>
                  <a:tcPr marL="9036" marR="9036" marT="903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gridSpan="2">
                  <a:txBody>
                    <a:bodyPr/>
                    <a:lstStyle/>
                    <a:p>
                      <a:pPr algn="ctr" fontAlgn="b"/>
                      <a:r>
                        <a:rPr lang="en-US" sz="1400" b="0" i="0" u="none" strike="noStrike" dirty="0">
                          <a:solidFill>
                            <a:srgbClr val="000000"/>
                          </a:solidFill>
                          <a:latin typeface="Calibri"/>
                        </a:rPr>
                        <a:t>(</a:t>
                      </a:r>
                      <a:r>
                        <a:rPr lang="en-US" sz="1400" b="0" i="0" u="none" strike="noStrike" dirty="0" smtClean="0">
                          <a:solidFill>
                            <a:srgbClr val="000000"/>
                          </a:solidFill>
                          <a:latin typeface="Calibri"/>
                        </a:rPr>
                        <a:t>gal/day)</a:t>
                      </a:r>
                      <a:endParaRPr lang="en-US" sz="1400" b="0" i="0" u="none" strike="noStrike" dirty="0">
                        <a:solidFill>
                          <a:srgbClr val="000000"/>
                        </a:solidFill>
                        <a:latin typeface="Calibri"/>
                      </a:endParaRP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hMerge="1">
                  <a:txBody>
                    <a:bodyPr/>
                    <a:lstStyle/>
                    <a:p>
                      <a:endParaRPr lang="en-US"/>
                    </a:p>
                  </a:txBody>
                  <a:tcPr/>
                </a:tc>
                <a:tc>
                  <a:txBody>
                    <a:bodyPr/>
                    <a:lstStyle/>
                    <a:p>
                      <a:pPr algn="ctr" fontAlgn="b"/>
                      <a:r>
                        <a:rPr lang="en-US" sz="1400" b="0" i="0" u="none" strike="noStrike" dirty="0">
                          <a:solidFill>
                            <a:srgbClr val="000000"/>
                          </a:solidFill>
                          <a:latin typeface="Calibri"/>
                        </a:rPr>
                        <a:t>(</a:t>
                      </a:r>
                      <a:r>
                        <a:rPr lang="en-US" sz="1400" b="0" i="0" u="none" strike="noStrike" dirty="0" smtClean="0">
                          <a:solidFill>
                            <a:srgbClr val="000000"/>
                          </a:solidFill>
                          <a:latin typeface="Calibri"/>
                        </a:rPr>
                        <a:t>gal)</a:t>
                      </a:r>
                      <a:endParaRPr lang="en-US" sz="1400" b="0" i="0" u="none" strike="noStrike" dirty="0">
                        <a:solidFill>
                          <a:srgbClr val="000000"/>
                        </a:solidFill>
                        <a:latin typeface="Calibri"/>
                      </a:endParaRP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vMerge="1">
                  <a:txBody>
                    <a:bodyPr/>
                    <a:lstStyle/>
                    <a:p>
                      <a:endParaRPr lang="en-US"/>
                    </a:p>
                  </a:txBody>
                  <a:tcPr/>
                </a:tc>
                <a:tc>
                  <a:txBody>
                    <a:bodyPr/>
                    <a:lstStyle/>
                    <a:p>
                      <a:pPr algn="ctr"/>
                      <a:r>
                        <a:rPr lang="en-US" sz="1400" dirty="0" smtClean="0"/>
                        <a:t>(gal)</a:t>
                      </a:r>
                      <a:endParaRPr lang="en-US" dirty="0"/>
                    </a:p>
                  </a:txBody>
                  <a:tcPr marL="9036" marR="9036" marT="90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dirty="0">
                          <a:solidFill>
                            <a:srgbClr val="000000"/>
                          </a:solidFill>
                          <a:latin typeface="Calibri"/>
                        </a:rPr>
                        <a:t>(gal)</a:t>
                      </a:r>
                    </a:p>
                  </a:txBody>
                  <a:tcPr marL="9036" marR="9036" marT="903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r>
              <a:tr h="264389">
                <a:tc rowSpan="2">
                  <a:txBody>
                    <a:bodyPr/>
                    <a:lstStyle/>
                    <a:p>
                      <a:pPr algn="ctr" fontAlgn="b"/>
                      <a:r>
                        <a:rPr lang="en-US" sz="1400" b="0" i="0" u="none" strike="noStrike" dirty="0">
                          <a:solidFill>
                            <a:srgbClr val="000000"/>
                          </a:solidFill>
                          <a:latin typeface="Calibri"/>
                        </a:rPr>
                        <a:t>Full Load</a:t>
                      </a:r>
                    </a:p>
                  </a:txBody>
                  <a:tcPr marL="9036" marR="9036" marT="903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fontAlgn="b"/>
                      <a:r>
                        <a:rPr lang="en-US" sz="1400" b="0" i="0" u="none" strike="noStrike" dirty="0" smtClean="0">
                          <a:solidFill>
                            <a:srgbClr val="000000"/>
                          </a:solidFill>
                          <a:latin typeface="Calibri"/>
                        </a:rPr>
                        <a:t>Medium</a:t>
                      </a:r>
                      <a:endParaRPr lang="en-US" sz="1400" b="0" i="0" u="none" strike="noStrike" dirty="0">
                        <a:solidFill>
                          <a:srgbClr val="000000"/>
                        </a:solidFill>
                        <a:latin typeface="Calibri"/>
                      </a:endParaRP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fontAlgn="b"/>
                      <a:r>
                        <a:rPr lang="en-US" sz="1400" b="0" i="0" u="none" strike="noStrike" dirty="0">
                          <a:solidFill>
                            <a:srgbClr val="000000"/>
                          </a:solidFill>
                          <a:latin typeface="Calibri"/>
                        </a:rPr>
                        <a:t>1.46</a:t>
                      </a: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gridSpan="2">
                  <a:txBody>
                    <a:bodyPr/>
                    <a:lstStyle/>
                    <a:p>
                      <a:pPr algn="ctr" fontAlgn="b"/>
                      <a:r>
                        <a:rPr lang="en-US" sz="1400" b="0" i="0" u="none" strike="noStrike" dirty="0">
                          <a:solidFill>
                            <a:srgbClr val="000000"/>
                          </a:solidFill>
                          <a:latin typeface="Calibri"/>
                        </a:rPr>
                        <a:t>17.52</a:t>
                      </a: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hMerge="1">
                  <a:txBody>
                    <a:bodyPr/>
                    <a:lstStyle/>
                    <a:p>
                      <a:endParaRPr lang="en-US"/>
                    </a:p>
                  </a:txBody>
                  <a:tcPr/>
                </a:tc>
                <a:tc>
                  <a:txBody>
                    <a:bodyPr/>
                    <a:lstStyle/>
                    <a:p>
                      <a:pPr algn="ctr" fontAlgn="b"/>
                      <a:r>
                        <a:rPr lang="en-US" sz="1400" b="0" i="0" u="none" strike="noStrike">
                          <a:solidFill>
                            <a:srgbClr val="000000"/>
                          </a:solidFill>
                          <a:latin typeface="Calibri"/>
                        </a:rPr>
                        <a:t>140.16</a:t>
                      </a: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b"/>
                      <a:r>
                        <a:rPr lang="en-US" sz="1400" b="0" i="0" u="none" strike="noStrike">
                          <a:solidFill>
                            <a:srgbClr val="000000"/>
                          </a:solidFill>
                          <a:latin typeface="Calibri"/>
                        </a:rPr>
                        <a:t>10</a:t>
                      </a: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b"/>
                      <a:r>
                        <a:rPr lang="en-US" sz="1400" b="0" i="0" u="none" strike="noStrike" dirty="0">
                          <a:solidFill>
                            <a:srgbClr val="000000"/>
                          </a:solidFill>
                          <a:latin typeface="Calibri"/>
                        </a:rPr>
                        <a:t>1401.6</a:t>
                      </a: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rowSpan="2">
                  <a:txBody>
                    <a:bodyPr/>
                    <a:lstStyle/>
                    <a:p>
                      <a:pPr algn="ctr" fontAlgn="ctr"/>
                      <a:r>
                        <a:rPr lang="en-US" sz="1400" b="0" i="0" u="none" strike="noStrike" dirty="0">
                          <a:solidFill>
                            <a:srgbClr val="000000"/>
                          </a:solidFill>
                          <a:latin typeface="Calibri"/>
                        </a:rPr>
                        <a:t>1629.12</a:t>
                      </a:r>
                    </a:p>
                  </a:txBody>
                  <a:tcPr marL="9036" marR="9036" marT="903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r>
              <a:tr h="264389">
                <a:tc vMerge="1">
                  <a:txBody>
                    <a:bodyPr/>
                    <a:lstStyle/>
                    <a:p>
                      <a:endParaRPr lang="en-US"/>
                    </a:p>
                  </a:txBody>
                  <a:tcP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fontAlgn="b"/>
                      <a:r>
                        <a:rPr lang="en-US" sz="1400" b="0" i="0" u="none" strike="noStrike" dirty="0" smtClean="0">
                          <a:solidFill>
                            <a:srgbClr val="000000"/>
                          </a:solidFill>
                          <a:latin typeface="Calibri"/>
                        </a:rPr>
                        <a:t>Large</a:t>
                      </a:r>
                      <a:endParaRPr lang="en-US" sz="1400" b="0" i="0" u="none" strike="noStrike" dirty="0">
                        <a:solidFill>
                          <a:srgbClr val="000000"/>
                        </a:solidFill>
                        <a:latin typeface="Calibri"/>
                      </a:endParaRP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fontAlgn="b"/>
                      <a:r>
                        <a:rPr lang="en-US" sz="1400" b="0" i="0" u="none" strike="noStrike" dirty="0">
                          <a:solidFill>
                            <a:srgbClr val="000000"/>
                          </a:solidFill>
                          <a:latin typeface="Calibri"/>
                        </a:rPr>
                        <a:t>2.37</a:t>
                      </a: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gridSpan="2">
                  <a:txBody>
                    <a:bodyPr/>
                    <a:lstStyle/>
                    <a:p>
                      <a:pPr algn="ctr" fontAlgn="b"/>
                      <a:r>
                        <a:rPr lang="en-US" sz="1400" b="0" i="0" u="none" strike="noStrike" dirty="0">
                          <a:solidFill>
                            <a:srgbClr val="000000"/>
                          </a:solidFill>
                          <a:latin typeface="Calibri"/>
                        </a:rPr>
                        <a:t>28.44</a:t>
                      </a: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hMerge="1">
                  <a:txBody>
                    <a:bodyPr/>
                    <a:lstStyle/>
                    <a:p>
                      <a:endParaRPr lang="en-US"/>
                    </a:p>
                  </a:txBody>
                  <a:tcPr/>
                </a:tc>
                <a:tc>
                  <a:txBody>
                    <a:bodyPr/>
                    <a:lstStyle/>
                    <a:p>
                      <a:pPr algn="ctr" fontAlgn="b"/>
                      <a:r>
                        <a:rPr lang="en-US" sz="1400" b="0" i="0" u="none" strike="noStrike" dirty="0">
                          <a:solidFill>
                            <a:srgbClr val="000000"/>
                          </a:solidFill>
                          <a:latin typeface="Calibri"/>
                        </a:rPr>
                        <a:t>227.52</a:t>
                      </a: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b"/>
                      <a:r>
                        <a:rPr lang="en-US" sz="1400" b="0" i="0" u="none" strike="noStrike" dirty="0">
                          <a:solidFill>
                            <a:srgbClr val="000000"/>
                          </a:solidFill>
                          <a:latin typeface="Calibri"/>
                        </a:rPr>
                        <a:t>1</a:t>
                      </a: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b"/>
                      <a:r>
                        <a:rPr lang="en-US" sz="1400" b="0" i="0" u="none" strike="noStrike" dirty="0">
                          <a:solidFill>
                            <a:srgbClr val="000000"/>
                          </a:solidFill>
                          <a:latin typeface="Calibri"/>
                        </a:rPr>
                        <a:t>227.52</a:t>
                      </a: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vMerge="1">
                  <a:txBody>
                    <a:bodyPr/>
                    <a:lstStyle/>
                    <a:p>
                      <a:endParaRPr lang="en-US"/>
                    </a:p>
                  </a:txBody>
                  <a:tcP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r>
              <a:tr h="264389">
                <a:tc rowSpan="2">
                  <a:txBody>
                    <a:bodyPr/>
                    <a:lstStyle/>
                    <a:p>
                      <a:pPr algn="ctr" fontAlgn="b"/>
                      <a:r>
                        <a:rPr lang="en-US" sz="1400" b="0" i="0" u="none" strike="noStrike" dirty="0">
                          <a:solidFill>
                            <a:srgbClr val="000000"/>
                          </a:solidFill>
                          <a:latin typeface="Calibri"/>
                        </a:rPr>
                        <a:t>Half Load</a:t>
                      </a:r>
                    </a:p>
                  </a:txBody>
                  <a:tcPr marL="9036" marR="9036" marT="903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r>
                        <a:rPr lang="en-US" sz="1400" b="0" i="0" u="none" strike="noStrike" dirty="0" smtClean="0">
                          <a:solidFill>
                            <a:srgbClr val="000000"/>
                          </a:solidFill>
                          <a:latin typeface="Calibri"/>
                        </a:rPr>
                        <a:t>Medium</a:t>
                      </a:r>
                      <a:endParaRPr lang="en-US" sz="1400" b="0" i="0" u="none" strike="noStrike" dirty="0">
                        <a:solidFill>
                          <a:srgbClr val="000000"/>
                        </a:solidFill>
                        <a:latin typeface="Calibri"/>
                      </a:endParaRP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r>
                        <a:rPr lang="en-US" sz="1400" b="0" i="0" u="none" strike="noStrike">
                          <a:solidFill>
                            <a:srgbClr val="000000"/>
                          </a:solidFill>
                          <a:latin typeface="Calibri"/>
                        </a:rPr>
                        <a:t>0.54</a:t>
                      </a: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gridSpan="2">
                  <a:txBody>
                    <a:bodyPr/>
                    <a:lstStyle/>
                    <a:p>
                      <a:pPr algn="ctr" fontAlgn="b"/>
                      <a:r>
                        <a:rPr lang="en-US" sz="1400" b="0" i="0" u="none" strike="noStrike">
                          <a:solidFill>
                            <a:srgbClr val="000000"/>
                          </a:solidFill>
                          <a:latin typeface="Calibri"/>
                        </a:rPr>
                        <a:t>6.48</a:t>
                      </a: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US"/>
                    </a:p>
                  </a:txBody>
                  <a:tcPr/>
                </a:tc>
                <a:tc>
                  <a:txBody>
                    <a:bodyPr/>
                    <a:lstStyle/>
                    <a:p>
                      <a:pPr algn="ctr" fontAlgn="b"/>
                      <a:r>
                        <a:rPr lang="en-US" sz="1400" b="0" i="0" u="none" strike="noStrike" dirty="0">
                          <a:solidFill>
                            <a:srgbClr val="000000"/>
                          </a:solidFill>
                          <a:latin typeface="Calibri"/>
                        </a:rPr>
                        <a:t>51.84</a:t>
                      </a: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r>
                        <a:rPr lang="en-US" sz="1400" b="0" i="0" u="none" strike="noStrike" dirty="0">
                          <a:solidFill>
                            <a:srgbClr val="000000"/>
                          </a:solidFill>
                          <a:latin typeface="Calibri"/>
                        </a:rPr>
                        <a:t>10</a:t>
                      </a: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r>
                        <a:rPr lang="en-US" sz="1400" b="0" i="0" u="none" strike="noStrike" dirty="0">
                          <a:solidFill>
                            <a:srgbClr val="000000"/>
                          </a:solidFill>
                          <a:latin typeface="Calibri"/>
                        </a:rPr>
                        <a:t>518.4</a:t>
                      </a: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rowSpan="2">
                  <a:txBody>
                    <a:bodyPr/>
                    <a:lstStyle/>
                    <a:p>
                      <a:pPr algn="ctr" fontAlgn="ctr"/>
                      <a:r>
                        <a:rPr lang="en-US" sz="1400" b="0" i="0" u="none" strike="noStrike" dirty="0">
                          <a:solidFill>
                            <a:srgbClr val="000000"/>
                          </a:solidFill>
                          <a:latin typeface="Calibri"/>
                        </a:rPr>
                        <a:t>615.36</a:t>
                      </a:r>
                    </a:p>
                  </a:txBody>
                  <a:tcPr marL="9036" marR="9036" marT="903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r>
              <a:tr h="277609">
                <a:tc vMerge="1">
                  <a:txBody>
                    <a:bodyPr/>
                    <a:lstStyle/>
                    <a:p>
                      <a:endParaRPr lang="en-US"/>
                    </a:p>
                  </a:txBody>
                  <a:tcPr/>
                </a:tc>
                <a:tc>
                  <a:txBody>
                    <a:bodyPr/>
                    <a:lstStyle/>
                    <a:p>
                      <a:pPr algn="ctr" fontAlgn="b"/>
                      <a:r>
                        <a:rPr lang="en-US" sz="1400" b="0" i="0" u="none" strike="noStrike" dirty="0" smtClean="0">
                          <a:solidFill>
                            <a:srgbClr val="000000"/>
                          </a:solidFill>
                          <a:latin typeface="Calibri"/>
                        </a:rPr>
                        <a:t>Large</a:t>
                      </a:r>
                      <a:endParaRPr lang="en-US" sz="1400" b="0" i="0" u="none" strike="noStrike" dirty="0">
                        <a:solidFill>
                          <a:srgbClr val="000000"/>
                        </a:solidFill>
                        <a:latin typeface="Calibri"/>
                      </a:endParaRP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r>
                        <a:rPr lang="en-US" sz="1400" b="0" i="0" u="none" strike="noStrike" dirty="0">
                          <a:solidFill>
                            <a:srgbClr val="000000"/>
                          </a:solidFill>
                          <a:latin typeface="Calibri"/>
                        </a:rPr>
                        <a:t>1.01</a:t>
                      </a: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gridSpan="2">
                  <a:txBody>
                    <a:bodyPr/>
                    <a:lstStyle/>
                    <a:p>
                      <a:pPr algn="ctr" fontAlgn="b"/>
                      <a:r>
                        <a:rPr lang="en-US" sz="1400" b="0" i="0" u="none" strike="noStrike" dirty="0">
                          <a:solidFill>
                            <a:srgbClr val="000000"/>
                          </a:solidFill>
                          <a:latin typeface="Calibri"/>
                        </a:rPr>
                        <a:t>12.12</a:t>
                      </a: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US"/>
                    </a:p>
                  </a:txBody>
                  <a:tcPr/>
                </a:tc>
                <a:tc>
                  <a:txBody>
                    <a:bodyPr/>
                    <a:lstStyle/>
                    <a:p>
                      <a:pPr algn="ctr" fontAlgn="b"/>
                      <a:r>
                        <a:rPr lang="en-US" sz="1400" b="0" i="0" u="none" strike="noStrike" dirty="0">
                          <a:solidFill>
                            <a:srgbClr val="000000"/>
                          </a:solidFill>
                          <a:latin typeface="Calibri"/>
                        </a:rPr>
                        <a:t>96.96</a:t>
                      </a: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r>
                        <a:rPr lang="en-US" sz="1400" b="0" i="0" u="none" strike="noStrike" dirty="0">
                          <a:solidFill>
                            <a:srgbClr val="000000"/>
                          </a:solidFill>
                          <a:latin typeface="Calibri"/>
                        </a:rPr>
                        <a:t>1</a:t>
                      </a: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r>
                        <a:rPr lang="en-US" sz="1400" b="0" i="0" u="none" strike="noStrike" dirty="0">
                          <a:solidFill>
                            <a:srgbClr val="000000"/>
                          </a:solidFill>
                          <a:latin typeface="Calibri"/>
                        </a:rPr>
                        <a:t>96.96</a:t>
                      </a: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vMerge="1">
                  <a:txBody>
                    <a:bodyPr/>
                    <a:lstStyle/>
                    <a:p>
                      <a:endParaRPr lang="en-US"/>
                    </a:p>
                  </a:txBody>
                  <a:tcPr/>
                </a:tc>
              </a:tr>
              <a:tr h="264389">
                <a:tc rowSpan="2">
                  <a:txBody>
                    <a:bodyPr/>
                    <a:lstStyle/>
                    <a:p>
                      <a:pPr algn="ctr" fontAlgn="b"/>
                      <a:r>
                        <a:rPr lang="en-US" sz="1400" b="0" i="0" u="none" strike="noStrike" dirty="0">
                          <a:solidFill>
                            <a:srgbClr val="000000"/>
                          </a:solidFill>
                          <a:latin typeface="Calibri"/>
                        </a:rPr>
                        <a:t>No Load</a:t>
                      </a:r>
                    </a:p>
                  </a:txBody>
                  <a:tcPr marL="9036" marR="9036" marT="903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b"/>
                      <a:r>
                        <a:rPr lang="en-US" sz="1400" b="0" i="0" u="none" strike="noStrike" dirty="0" smtClean="0">
                          <a:solidFill>
                            <a:srgbClr val="000000"/>
                          </a:solidFill>
                          <a:latin typeface="Calibri"/>
                        </a:rPr>
                        <a:t>Medium</a:t>
                      </a:r>
                      <a:endParaRPr lang="en-US" sz="1400" b="0" i="0" u="none" strike="noStrike" dirty="0">
                        <a:solidFill>
                          <a:srgbClr val="000000"/>
                        </a:solidFill>
                        <a:latin typeface="Calibri"/>
                      </a:endParaRP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b"/>
                      <a:r>
                        <a:rPr lang="en-US" sz="1400" b="0" i="0" u="none" strike="noStrike">
                          <a:solidFill>
                            <a:srgbClr val="000000"/>
                          </a:solidFill>
                          <a:latin typeface="Calibri"/>
                        </a:rPr>
                        <a:t>0.38</a:t>
                      </a: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gridSpan="2">
                  <a:txBody>
                    <a:bodyPr/>
                    <a:lstStyle/>
                    <a:p>
                      <a:pPr algn="ctr" fontAlgn="b"/>
                      <a:r>
                        <a:rPr lang="en-US" sz="1400" b="0" i="0" u="none" strike="noStrike">
                          <a:solidFill>
                            <a:srgbClr val="000000"/>
                          </a:solidFill>
                          <a:latin typeface="Calibri"/>
                        </a:rPr>
                        <a:t>4.56</a:t>
                      </a: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hMerge="1">
                  <a:txBody>
                    <a:bodyPr/>
                    <a:lstStyle/>
                    <a:p>
                      <a:endParaRPr lang="en-US"/>
                    </a:p>
                  </a:txBody>
                  <a:tcPr/>
                </a:tc>
                <a:tc>
                  <a:txBody>
                    <a:bodyPr/>
                    <a:lstStyle/>
                    <a:p>
                      <a:pPr algn="ctr" fontAlgn="b"/>
                      <a:r>
                        <a:rPr lang="en-US" sz="1400" b="0" i="0" u="none" strike="noStrike" dirty="0">
                          <a:solidFill>
                            <a:srgbClr val="000000"/>
                          </a:solidFill>
                          <a:latin typeface="Calibri"/>
                        </a:rPr>
                        <a:t>36.48</a:t>
                      </a: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b"/>
                      <a:r>
                        <a:rPr lang="en-US" sz="1400" b="0" i="0" u="none" strike="noStrike" dirty="0">
                          <a:solidFill>
                            <a:srgbClr val="000000"/>
                          </a:solidFill>
                          <a:latin typeface="Calibri"/>
                        </a:rPr>
                        <a:t>10</a:t>
                      </a: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b"/>
                      <a:r>
                        <a:rPr lang="en-US" sz="1400" b="0" i="0" u="none" strike="noStrike" dirty="0">
                          <a:solidFill>
                            <a:srgbClr val="000000"/>
                          </a:solidFill>
                          <a:latin typeface="Calibri"/>
                        </a:rPr>
                        <a:t>364.8</a:t>
                      </a: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rowSpan="2">
                  <a:txBody>
                    <a:bodyPr/>
                    <a:lstStyle/>
                    <a:p>
                      <a:pPr algn="ctr" fontAlgn="ctr"/>
                      <a:r>
                        <a:rPr lang="en-US" sz="1400" b="0" i="0" u="none" strike="noStrike" dirty="0">
                          <a:solidFill>
                            <a:srgbClr val="000000"/>
                          </a:solidFill>
                          <a:latin typeface="Calibri"/>
                        </a:rPr>
                        <a:t>388.8</a:t>
                      </a:r>
                    </a:p>
                  </a:txBody>
                  <a:tcPr marL="9036" marR="9036" marT="903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r>
              <a:tr h="277609">
                <a:tc vMerge="1">
                  <a:txBody>
                    <a:bodyPr/>
                    <a:lstStyle/>
                    <a:p>
                      <a:endParaRPr lang="en-US"/>
                    </a:p>
                  </a:txBody>
                  <a:tcPr/>
                </a:tc>
                <a:tc>
                  <a:txBody>
                    <a:bodyPr/>
                    <a:lstStyle/>
                    <a:p>
                      <a:pPr algn="ctr" fontAlgn="b"/>
                      <a:r>
                        <a:rPr lang="en-US" sz="1400" b="0" i="0" u="none" strike="noStrike" dirty="0" smtClean="0">
                          <a:solidFill>
                            <a:srgbClr val="000000"/>
                          </a:solidFill>
                          <a:latin typeface="Calibri"/>
                        </a:rPr>
                        <a:t>Large</a:t>
                      </a:r>
                      <a:endParaRPr lang="en-US" sz="1400" b="0" i="0" u="none" strike="noStrike" dirty="0">
                        <a:solidFill>
                          <a:srgbClr val="000000"/>
                        </a:solidFill>
                        <a:latin typeface="Calibri"/>
                      </a:endParaRP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b"/>
                      <a:r>
                        <a:rPr lang="en-US" sz="1400" b="0" i="0" u="none" strike="noStrike" dirty="0">
                          <a:solidFill>
                            <a:srgbClr val="000000"/>
                          </a:solidFill>
                          <a:latin typeface="Calibri"/>
                        </a:rPr>
                        <a:t>0.25</a:t>
                      </a: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gridSpan="2">
                  <a:txBody>
                    <a:bodyPr/>
                    <a:lstStyle/>
                    <a:p>
                      <a:pPr algn="ctr" fontAlgn="b"/>
                      <a:r>
                        <a:rPr lang="en-US" sz="1400" b="0" i="0" u="none" strike="noStrike">
                          <a:solidFill>
                            <a:srgbClr val="000000"/>
                          </a:solidFill>
                          <a:latin typeface="Calibri"/>
                        </a:rPr>
                        <a:t>3</a:t>
                      </a: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hMerge="1">
                  <a:txBody>
                    <a:bodyPr/>
                    <a:lstStyle/>
                    <a:p>
                      <a:endParaRPr lang="en-US"/>
                    </a:p>
                  </a:txBody>
                  <a:tcPr/>
                </a:tc>
                <a:tc>
                  <a:txBody>
                    <a:bodyPr/>
                    <a:lstStyle/>
                    <a:p>
                      <a:pPr algn="ctr" fontAlgn="b"/>
                      <a:r>
                        <a:rPr lang="en-US" sz="1400" b="0" i="0" u="none" strike="noStrike">
                          <a:solidFill>
                            <a:srgbClr val="000000"/>
                          </a:solidFill>
                          <a:latin typeface="Calibri"/>
                        </a:rPr>
                        <a:t>24</a:t>
                      </a: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b"/>
                      <a:r>
                        <a:rPr lang="en-US" sz="1400" b="0" i="0" u="none" strike="noStrike" dirty="0">
                          <a:solidFill>
                            <a:srgbClr val="000000"/>
                          </a:solidFill>
                          <a:latin typeface="Calibri"/>
                        </a:rPr>
                        <a:t>1</a:t>
                      </a: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b"/>
                      <a:r>
                        <a:rPr lang="en-US" sz="1400" b="0" i="0" u="none" strike="noStrike" dirty="0">
                          <a:solidFill>
                            <a:srgbClr val="000000"/>
                          </a:solidFill>
                          <a:latin typeface="Calibri"/>
                        </a:rPr>
                        <a:t>24</a:t>
                      </a:r>
                    </a:p>
                  </a:txBody>
                  <a:tcPr marL="9036" marR="9036" marT="90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vMerge="1">
                  <a:txBody>
                    <a:bodyPr/>
                    <a:lstStyle/>
                    <a:p>
                      <a:endParaRPr lang="en-US"/>
                    </a:p>
                  </a:txBody>
                  <a:tcPr/>
                </a:tc>
              </a:tr>
              <a:tr h="278459">
                <a:tc>
                  <a:txBody>
                    <a:bodyPr/>
                    <a:lstStyle/>
                    <a:p>
                      <a:pPr algn="l" fontAlgn="b"/>
                      <a:endParaRPr lang="en-US" sz="1400" b="0" i="0" u="none" strike="noStrike">
                        <a:solidFill>
                          <a:srgbClr val="000000"/>
                        </a:solidFill>
                        <a:latin typeface="Calibri"/>
                      </a:endParaRPr>
                    </a:p>
                  </a:txBody>
                  <a:tcPr marL="9036" marR="9036" marT="9036"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9036" marR="9036" marT="9036"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9036" marR="9036" marT="9036"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endParaRPr lang="en-US" sz="1400" b="0" i="0" u="none" strike="noStrike" dirty="0">
                        <a:solidFill>
                          <a:srgbClr val="000000"/>
                        </a:solidFill>
                        <a:latin typeface="Calibri"/>
                      </a:endParaRPr>
                    </a:p>
                  </a:txBody>
                  <a:tcPr marL="9036" marR="9036" marT="9036"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400" b="0" i="0" u="none" strike="noStrike" dirty="0">
                        <a:solidFill>
                          <a:srgbClr val="000000"/>
                        </a:solidFill>
                        <a:latin typeface="Calibri"/>
                      </a:endParaRPr>
                    </a:p>
                  </a:txBody>
                  <a:tcPr marL="9036" marR="9036" marT="9036" marB="0" anchor="b">
                    <a:lnL>
                      <a:noFill/>
                    </a:lnL>
                    <a:lnR>
                      <a:noFill/>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l" fontAlgn="b"/>
                      <a:endParaRPr lang="en-US" sz="1000" b="0" i="0" u="none" strike="noStrike" dirty="0">
                        <a:solidFill>
                          <a:srgbClr val="000000"/>
                        </a:solidFill>
                        <a:latin typeface="Calibri"/>
                      </a:endParaRPr>
                    </a:p>
                  </a:txBody>
                  <a:tcPr marL="9036" marR="9036" marT="903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a:p>
                  </a:txBody>
                  <a:tcPr marL="9036" marR="9036" marT="903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Calibri"/>
                      </a:endParaRPr>
                    </a:p>
                  </a:txBody>
                  <a:tcPr marL="9036" marR="9036" marT="9036" marB="0" anchor="b">
                    <a:lnL>
                      <a:noFill/>
                    </a:lnL>
                    <a:lnR>
                      <a:noFill/>
                    </a:lnR>
                    <a:lnT w="12700" cap="flat" cmpd="sng" algn="ctr">
                      <a:solidFill>
                        <a:srgbClr val="000000"/>
                      </a:solidFill>
                      <a:prstDash val="solid"/>
                      <a:round/>
                      <a:headEnd type="none" w="med" len="med"/>
                      <a:tailEnd type="none" w="med" len="med"/>
                    </a:lnT>
                    <a:lnB>
                      <a:noFill/>
                    </a:lnB>
                  </a:tcPr>
                </a:tc>
              </a:tr>
              <a:tr h="203937">
                <a:tc gridSpan="4">
                  <a:txBody>
                    <a:bodyPr/>
                    <a:lstStyle/>
                    <a:p>
                      <a:pPr algn="ctr" fontAlgn="b"/>
                      <a:r>
                        <a:rPr lang="en-US" sz="1400" b="0" i="0" u="none" strike="noStrike" dirty="0" smtClean="0">
                          <a:solidFill>
                            <a:srgbClr val="000000"/>
                          </a:solidFill>
                          <a:latin typeface="Calibri"/>
                        </a:rPr>
                        <a:t>Recorded fuel used during TOCFEST</a:t>
                      </a:r>
                      <a:endParaRPr lang="en-US" sz="1400" b="0" i="0" u="none" strike="noStrike" dirty="0">
                        <a:solidFill>
                          <a:srgbClr val="000000"/>
                        </a:solidFill>
                        <a:latin typeface="Calibri"/>
                      </a:endParaRPr>
                    </a:p>
                  </a:txBody>
                  <a:tcPr marL="9036" marR="9036" marT="9036"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hMerge="1">
                  <a:txBody>
                    <a:bodyPr/>
                    <a:lstStyle/>
                    <a:p>
                      <a:endParaRPr lang="en-US"/>
                    </a:p>
                  </a:txBody>
                  <a:tcPr/>
                </a:tc>
                <a:tc hMerge="1">
                  <a:txBody>
                    <a:bodyPr/>
                    <a:lstStyle/>
                    <a:p>
                      <a:endParaRPr lang="en-US"/>
                    </a:p>
                  </a:txBody>
                  <a:tcPr/>
                </a:tc>
                <a:tc hMerge="1">
                  <a:txBody>
                    <a:bodyPr/>
                    <a:lstStyle/>
                    <a:p>
                      <a:endParaRPr lang="en-US" dirty="0"/>
                    </a:p>
                  </a:txBody>
                  <a:tcPr marL="9036" marR="9036" marT="9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US" sz="1400" b="0" i="0" u="none" strike="noStrike" dirty="0">
                          <a:solidFill>
                            <a:srgbClr val="000000"/>
                          </a:solidFill>
                          <a:latin typeface="Calibri"/>
                        </a:rPr>
                        <a:t>1231</a:t>
                      </a:r>
                    </a:p>
                  </a:txBody>
                  <a:tcPr marL="9036" marR="9036" marT="90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ctr"/>
                      <a:endParaRPr lang="en-US" sz="1400" b="0" i="0" u="none" strike="noStrike" dirty="0">
                        <a:solidFill>
                          <a:srgbClr val="000000"/>
                        </a:solidFill>
                        <a:latin typeface="Calibri"/>
                      </a:endParaRPr>
                    </a:p>
                  </a:txBody>
                  <a:tcPr marL="9036" marR="9036" marT="9036"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000" b="0" i="0" u="none" strike="noStrike">
                        <a:solidFill>
                          <a:srgbClr val="000000"/>
                        </a:solidFill>
                        <a:latin typeface="Calibri"/>
                      </a:endParaRPr>
                    </a:p>
                  </a:txBody>
                  <a:tcPr marL="9036" marR="9036" marT="9036" marB="0" anchor="b">
                    <a:lnL w="12700" cap="flat" cmpd="sng" algn="ctr">
                      <a:noFill/>
                      <a:prstDash val="solid"/>
                      <a:round/>
                      <a:headEnd type="none" w="med" len="med"/>
                      <a:tailEnd type="none" w="med" len="med"/>
                    </a:lnL>
                    <a:lnR>
                      <a:noFill/>
                    </a:lnR>
                    <a:lnT>
                      <a:noFill/>
                    </a:lnT>
                    <a:lnB>
                      <a:noFill/>
                    </a:lnB>
                  </a:tcPr>
                </a:tc>
                <a:tc>
                  <a:txBody>
                    <a:bodyPr/>
                    <a:lstStyle/>
                    <a:p>
                      <a:endParaRPr lang="en-US" dirty="0"/>
                    </a:p>
                  </a:txBody>
                  <a:tcPr marL="9036" marR="9036" marT="9036"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036" marR="9036" marT="9036" marB="0" anchor="b">
                    <a:lnL>
                      <a:noFill/>
                    </a:lnL>
                    <a:lnR>
                      <a:noFill/>
                    </a:lnR>
                    <a:lnT>
                      <a:noFill/>
                    </a:lnT>
                    <a:lnB>
                      <a:noFill/>
                    </a:lnB>
                  </a:tcPr>
                </a:tc>
              </a:tr>
              <a:tr h="278459">
                <a:tc gridSpan="4">
                  <a:txBody>
                    <a:bodyPr/>
                    <a:lstStyle/>
                    <a:p>
                      <a:pPr algn="ctr" fontAlgn="b"/>
                      <a:r>
                        <a:rPr lang="en-US" sz="1400" b="0" i="0" u="none" strike="noStrike" dirty="0" smtClean="0">
                          <a:solidFill>
                            <a:srgbClr val="000000"/>
                          </a:solidFill>
                          <a:latin typeface="+mn-lt"/>
                        </a:rPr>
                        <a:t>Report estimated fuel consumption by PP </a:t>
                      </a:r>
                      <a:endParaRPr lang="en-US" sz="1400" b="0" i="0" u="none" strike="noStrike" dirty="0">
                        <a:solidFill>
                          <a:srgbClr val="000000"/>
                        </a:solidFill>
                        <a:latin typeface="Calibri"/>
                      </a:endParaRPr>
                    </a:p>
                  </a:txBody>
                  <a:tcPr marL="9036" marR="9036" marT="9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hMerge="1">
                  <a:txBody>
                    <a:bodyPr/>
                    <a:lstStyle/>
                    <a:p>
                      <a:endParaRPr lang="en-US"/>
                    </a:p>
                  </a:txBody>
                  <a:tcPr/>
                </a:tc>
                <a:tc hMerge="1">
                  <a:txBody>
                    <a:bodyPr/>
                    <a:lstStyle/>
                    <a:p>
                      <a:endParaRPr lang="en-US"/>
                    </a:p>
                  </a:txBody>
                  <a:tcPr/>
                </a:tc>
                <a:tc hMerge="1">
                  <a:txBody>
                    <a:bodyPr/>
                    <a:lstStyle/>
                    <a:p>
                      <a:endParaRPr lang="en-US" dirty="0"/>
                    </a:p>
                  </a:txBody>
                  <a:tcPr marL="9036" marR="9036" marT="9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US" sz="1400" b="0" i="0" u="none" strike="noStrike" dirty="0">
                          <a:solidFill>
                            <a:srgbClr val="000000"/>
                          </a:solidFill>
                          <a:latin typeface="Calibri"/>
                        </a:rPr>
                        <a:t>171.2</a:t>
                      </a:r>
                    </a:p>
                  </a:txBody>
                  <a:tcPr marL="9036" marR="9036" marT="903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r>
                        <a:rPr lang="en-US" sz="1400" b="0" i="0" u="none" strike="noStrike" dirty="0" smtClean="0">
                          <a:solidFill>
                            <a:srgbClr val="000000"/>
                          </a:solidFill>
                          <a:latin typeface="Calibri"/>
                        </a:rPr>
                        <a:t>14%</a:t>
                      </a:r>
                      <a:endParaRPr lang="en-US" sz="1400" b="0" i="0" u="none" strike="noStrike" dirty="0">
                        <a:solidFill>
                          <a:srgbClr val="000000"/>
                        </a:solidFill>
                        <a:latin typeface="Calibri"/>
                      </a:endParaRPr>
                    </a:p>
                  </a:txBody>
                  <a:tcPr marL="9036" marR="9036" marT="90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000" b="0" i="0" u="none" strike="noStrike">
                        <a:solidFill>
                          <a:srgbClr val="000000"/>
                        </a:solidFill>
                        <a:latin typeface="Calibri"/>
                      </a:endParaRPr>
                    </a:p>
                  </a:txBody>
                  <a:tcPr marL="9036" marR="9036" marT="9036"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endParaRPr lang="en-US" dirty="0"/>
                    </a:p>
                  </a:txBody>
                  <a:tcPr marL="9036" marR="9036" marT="9036"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9036" marR="9036" marT="9036" marB="0" anchor="b">
                    <a:lnL>
                      <a:noFill/>
                    </a:lnL>
                    <a:lnR>
                      <a:noFill/>
                    </a:lnR>
                    <a:lnT>
                      <a:noFill/>
                    </a:lnT>
                    <a:lnB>
                      <a:noFill/>
                    </a:lnB>
                  </a:tcPr>
                </a:tc>
              </a:tr>
              <a:tr h="278459">
                <a:tc gridSpan="4">
                  <a:txBody>
                    <a:bodyPr/>
                    <a:lstStyle/>
                    <a:p>
                      <a:pPr algn="ctr" fontAlgn="b"/>
                      <a:r>
                        <a:rPr lang="en-US" sz="1400" b="0" i="0" u="none" strike="noStrike" dirty="0">
                          <a:solidFill>
                            <a:srgbClr val="000000"/>
                          </a:solidFill>
                          <a:latin typeface="Calibri"/>
                        </a:rPr>
                        <a:t>Report estimated </a:t>
                      </a:r>
                      <a:r>
                        <a:rPr lang="en-US" sz="1400" b="0" i="0" u="none" strike="noStrike" dirty="0" smtClean="0">
                          <a:solidFill>
                            <a:srgbClr val="000000"/>
                          </a:solidFill>
                          <a:latin typeface="Calibri"/>
                        </a:rPr>
                        <a:t>fuel consumption by TMSS’s</a:t>
                      </a:r>
                      <a:endParaRPr lang="en-US" sz="1400" b="0" i="0" u="none" strike="noStrike" dirty="0">
                        <a:solidFill>
                          <a:srgbClr val="000000"/>
                        </a:solidFill>
                        <a:latin typeface="Calibri"/>
                      </a:endParaRPr>
                    </a:p>
                  </a:txBody>
                  <a:tcPr marL="9036" marR="9036" marT="9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hMerge="1">
                  <a:txBody>
                    <a:bodyPr/>
                    <a:lstStyle/>
                    <a:p>
                      <a:endParaRPr lang="en-US"/>
                    </a:p>
                  </a:txBody>
                  <a:tcPr/>
                </a:tc>
                <a:tc hMerge="1">
                  <a:txBody>
                    <a:bodyPr/>
                    <a:lstStyle/>
                    <a:p>
                      <a:endParaRPr lang="en-US"/>
                    </a:p>
                  </a:txBody>
                  <a:tcPr/>
                </a:tc>
                <a:tc hMerge="1">
                  <a:txBody>
                    <a:bodyPr/>
                    <a:lstStyle/>
                    <a:p>
                      <a:endParaRPr lang="en-US" dirty="0"/>
                    </a:p>
                  </a:txBody>
                  <a:tcPr marL="9036" marR="9036" marT="9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smtClean="0">
                          <a:solidFill>
                            <a:srgbClr val="000000"/>
                          </a:solidFill>
                          <a:latin typeface="Calibri"/>
                        </a:rPr>
                        <a:t>1059.8</a:t>
                      </a:r>
                      <a:endParaRPr lang="en-US" sz="1400" b="0" i="0" u="none" strike="noStrike" dirty="0">
                        <a:solidFill>
                          <a:srgbClr val="000000"/>
                        </a:solidFill>
                        <a:latin typeface="Calibri"/>
                      </a:endParaRPr>
                    </a:p>
                  </a:txBody>
                  <a:tcPr marL="9036" marR="9036" marT="903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US" sz="1400" b="0" i="0" u="none" strike="noStrike" dirty="0" smtClean="0">
                          <a:solidFill>
                            <a:srgbClr val="000000"/>
                          </a:solidFill>
                          <a:latin typeface="Calibri"/>
                        </a:rPr>
                        <a:t>86%</a:t>
                      </a:r>
                      <a:endParaRPr lang="en-US" sz="1400" b="0" i="0" u="none" strike="noStrike" dirty="0">
                        <a:solidFill>
                          <a:srgbClr val="000000"/>
                        </a:solidFill>
                        <a:latin typeface="Calibri"/>
                      </a:endParaRPr>
                    </a:p>
                  </a:txBody>
                  <a:tcPr marL="9036" marR="9036" marT="903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000" b="0" i="0" u="none" strike="noStrike" dirty="0">
                        <a:solidFill>
                          <a:srgbClr val="000000"/>
                        </a:solidFill>
                        <a:latin typeface="Calibri"/>
                      </a:endParaRPr>
                    </a:p>
                  </a:txBody>
                  <a:tcPr marL="9036" marR="9036" marT="9036"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endParaRPr lang="en-US"/>
                    </a:p>
                  </a:txBody>
                  <a:tcPr marL="9036" marR="9036" marT="9036"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036" marR="9036" marT="9036" marB="0" anchor="b">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05C1CB69CCB464BA1CFB822B247C5C4" ma:contentTypeVersion="1" ma:contentTypeDescription="Create a new document." ma:contentTypeScope="" ma:versionID="76a6dfdbf49d898a057b8274da4e36ea">
  <xsd:schema xmlns:xsd="http://www.w3.org/2001/XMLSchema" xmlns:p="http://schemas.microsoft.com/office/2006/metadata/properties" targetNamespace="http://schemas.microsoft.com/office/2006/metadata/properties" ma:root="true" ma:fieldsID="53762acbdaf9120ae801ee5f4c1d197d">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1365A971-0B47-4EE3-B976-535F52C08A83}">
  <ds:schemaRefs>
    <ds:schemaRef ds:uri="http://schemas.microsoft.com/office/2006/metadata/properties"/>
  </ds:schemaRefs>
</ds:datastoreItem>
</file>

<file path=customXml/itemProps2.xml><?xml version="1.0" encoding="utf-8"?>
<ds:datastoreItem xmlns:ds="http://schemas.openxmlformats.org/officeDocument/2006/customXml" ds:itemID="{29D3A98F-4B18-4DAE-A905-8A2954424A06}">
  <ds:schemaRefs>
    <ds:schemaRef ds:uri="http://schemas.microsoft.com/sharepoint/v3/contenttype/forms"/>
  </ds:schemaRefs>
</ds:datastoreItem>
</file>

<file path=customXml/itemProps3.xml><?xml version="1.0" encoding="utf-8"?>
<ds:datastoreItem xmlns:ds="http://schemas.openxmlformats.org/officeDocument/2006/customXml" ds:itemID="{73D37F6D-9A78-4515-9BD4-FF6160E62B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otalTime>1673</TotalTime>
  <Words>995</Words>
  <Application>Microsoft Office PowerPoint</Application>
  <PresentationFormat>On-screen Show (4:3)</PresentationFormat>
  <Paragraphs>271</Paragraphs>
  <Slides>18</Slides>
  <Notes>16</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Fuel Consumption Model for Tactical Operations Centers (TOCs)</vt:lpstr>
      <vt:lpstr>Background</vt:lpstr>
      <vt:lpstr>BCT Main CP</vt:lpstr>
      <vt:lpstr>Problem Statement</vt:lpstr>
      <vt:lpstr>Additional Input</vt:lpstr>
      <vt:lpstr>Approach</vt:lpstr>
      <vt:lpstr>HVAC Requirements Calculator</vt:lpstr>
      <vt:lpstr>AutoDISE Input/Output</vt:lpstr>
      <vt:lpstr>Fuel Consumption Calculations</vt:lpstr>
      <vt:lpstr>Common Conditions</vt:lpstr>
      <vt:lpstr>Study Conditions</vt:lpstr>
      <vt:lpstr>Scenario 1 Fuel Consumption</vt:lpstr>
      <vt:lpstr>Scenario 2 Fuel Consumption</vt:lpstr>
      <vt:lpstr>Scenario 3 Fuel Consumption</vt:lpstr>
      <vt:lpstr>Fuel Consumption (gals)</vt:lpstr>
      <vt:lpstr>Conclusion</vt:lpstr>
      <vt:lpstr>BACKUP</vt:lpstr>
      <vt:lpstr>Potential Fuel Consumption based on Fuel Consumption Data from CERDEC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Tent Study Status Update 17 June 2010</dc:title>
  <dc:creator>katie.hill</dc:creator>
  <cp:lastModifiedBy>fred.merchant</cp:lastModifiedBy>
  <cp:revision>62</cp:revision>
  <dcterms:created xsi:type="dcterms:W3CDTF">2010-06-16T14:49:15Z</dcterms:created>
  <dcterms:modified xsi:type="dcterms:W3CDTF">2012-06-25T12:27:56Z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0x010100C05C1CB69CCB464BA1CFB822B247C5C4</vt:lpwstr>
  </property>
</Properties>
</file>